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Default Extension="png" ContentType="image/png"/>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notesMasters/notesMaster1.xml" ContentType="application/vnd.openxmlformats-officedocument.presentationml.notesMaster+xml"/>
  <Default Extension="fntdata" ContentType="application/x-fontdata"/>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tableStyles.xml" ContentType="application/vnd.openxmlformats-officedocument.presentationml.tableStyle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4630400" cy="8229600"/>
  <p:notesSz cx="8229600" cy="14630400"/>
  <p:embeddedFontLst>
    <p:embeddedFont>
      <p:font typeface="思源黑体-思源黑体-Medium" charset="-128"/>
      <p:regular r:id="rId13"/>
    </p:embeddedFont>
    <p:embeddedFont>
      <p:font typeface="Calibri" pitchFamily="34" charset="0"/>
      <p:regular r:id="rId14"/>
      <p:bold r:id="rId15"/>
      <p:italic r:id="rId16"/>
      <p:boldItalic r:id="rId1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horzBarState="maximized">
    <p:restoredLeft sz="15611"/>
    <p:restoredTop sz="94610"/>
  </p:normalViewPr>
  <p:slideViewPr>
    <p:cSldViewPr snapToGrid="0" snapToObjects="1">
      <p:cViewPr>
        <p:scale>
          <a:sx n="65" d="100"/>
          <a:sy n="65" d="100"/>
        </p:scale>
        <p:origin x="-830" y="-298"/>
      </p:cViewPr>
      <p:guideLst>
        <p:guide orient="horz" pos="2592"/>
        <p:guide pos="4608"/>
      </p:guideLst>
    </p:cSldViewPr>
  </p:slideViewPr>
  <p:notesTextViewPr>
    <p:cViewPr>
      <p:scale>
        <a:sx n="1" d="1"/>
        <a:sy n="1" d="1"/>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10352100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1</a:t>
            </a:fld>
            <a:endParaRPr lang="en-US"/>
          </a:p>
        </p:txBody>
      </p:sp>
    </p:spTree>
    <p:extLst>
      <p:ext uri="{BB962C8B-B14F-4D97-AF65-F5344CB8AC3E}">
        <p14:creationId xmlns:p14="http://schemas.microsoft.com/office/powerpoint/2010/main" xmlns=""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2</a:t>
            </a:fld>
            <a:endParaRPr lang="en-US"/>
          </a:p>
        </p:txBody>
      </p:sp>
    </p:spTree>
    <p:extLst>
      <p:ext uri="{BB962C8B-B14F-4D97-AF65-F5344CB8AC3E}">
        <p14:creationId xmlns:p14="http://schemas.microsoft.com/office/powerpoint/2010/main" xmlns=""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3</a:t>
            </a:fld>
            <a:endParaRPr lang="en-US"/>
          </a:p>
        </p:txBody>
      </p:sp>
    </p:spTree>
    <p:extLst>
      <p:ext uri="{BB962C8B-B14F-4D97-AF65-F5344CB8AC3E}">
        <p14:creationId xmlns:p14="http://schemas.microsoft.com/office/powerpoint/2010/main" xmlns=""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4</a:t>
            </a:fld>
            <a:endParaRPr lang="en-US"/>
          </a:p>
        </p:txBody>
      </p:sp>
    </p:spTree>
    <p:extLst>
      <p:ext uri="{BB962C8B-B14F-4D97-AF65-F5344CB8AC3E}">
        <p14:creationId xmlns:p14="http://schemas.microsoft.com/office/powerpoint/2010/main" xmlns=""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5</a:t>
            </a:fld>
            <a:endParaRPr lang="en-US"/>
          </a:p>
        </p:txBody>
      </p:sp>
    </p:spTree>
    <p:extLst>
      <p:ext uri="{BB962C8B-B14F-4D97-AF65-F5344CB8AC3E}">
        <p14:creationId xmlns:p14="http://schemas.microsoft.com/office/powerpoint/2010/main" xmlns=""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6</a:t>
            </a:fld>
            <a:endParaRPr lang="en-US"/>
          </a:p>
        </p:txBody>
      </p:sp>
    </p:spTree>
    <p:extLst>
      <p:ext uri="{BB962C8B-B14F-4D97-AF65-F5344CB8AC3E}">
        <p14:creationId xmlns:p14="http://schemas.microsoft.com/office/powerpoint/2010/main" xmlns=""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7</a:t>
            </a:fld>
            <a:endParaRPr lang="en-US"/>
          </a:p>
        </p:txBody>
      </p:sp>
    </p:spTree>
    <p:extLst>
      <p:ext uri="{BB962C8B-B14F-4D97-AF65-F5344CB8AC3E}">
        <p14:creationId xmlns:p14="http://schemas.microsoft.com/office/powerpoint/2010/main" xmlns=""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8</a:t>
            </a:fld>
            <a:endParaRPr lang="en-US"/>
          </a:p>
        </p:txBody>
      </p:sp>
    </p:spTree>
    <p:extLst>
      <p:ext uri="{BB962C8B-B14F-4D97-AF65-F5344CB8AC3E}">
        <p14:creationId xmlns:p14="http://schemas.microsoft.com/office/powerpoint/2010/main" xmlns=""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9</a:t>
            </a:fld>
            <a:endParaRPr lang="en-US"/>
          </a:p>
        </p:txBody>
      </p:sp>
    </p:spTree>
    <p:extLst>
      <p:ext uri="{BB962C8B-B14F-4D97-AF65-F5344CB8AC3E}">
        <p14:creationId xmlns:p14="http://schemas.microsoft.com/office/powerpoint/2010/main" xmlns=""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MASTER_SLIDE">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0"/>
            <a:ext cx="14630400" cy="2807208"/>
          </a:xfrm>
          <a:prstGeom prst="rect">
            <a:avLst/>
          </a:prstGeom>
        </p:spPr>
      </p:pic>
      <p:sp>
        <p:nvSpPr>
          <p:cNvPr id="4" name="Text 0"/>
          <p:cNvSpPr/>
          <p:nvPr/>
        </p:nvSpPr>
        <p:spPr>
          <a:xfrm>
            <a:off x="832104" y="3456432"/>
            <a:ext cx="12984480" cy="1024128"/>
          </a:xfrm>
          <a:prstGeom prst="rect">
            <a:avLst/>
          </a:prstGeom>
          <a:noFill/>
          <a:ln/>
        </p:spPr>
        <p:txBody>
          <a:bodyPr wrap="none" lIns="0" tIns="0" rIns="0" bIns="0" rtlCol="0" anchor="ctr"/>
          <a:lstStyle/>
          <a:p>
            <a:pPr marL="0" indent="0" algn="l">
              <a:lnSpc>
                <a:spcPts val="8010"/>
              </a:lnSpc>
              <a:buNone/>
            </a:pPr>
            <a:r>
              <a:rPr lang="en-US" sz="6410" dirty="0">
                <a:solidFill>
                  <a:srgbClr val="5260E3"/>
                </a:solidFill>
                <a:latin typeface="思源黑体-思源黑体-Medium" pitchFamily="34" charset="0"/>
                <a:ea typeface="思源黑体-思源黑体-Medium" pitchFamily="34" charset="-122"/>
                <a:cs typeface="思源黑体-思源黑体-Medium" pitchFamily="34" charset="-120"/>
              </a:rPr>
              <a:t>Smart Sorting System</a:t>
            </a:r>
            <a:endParaRPr lang="en-US" sz="6410" dirty="0"/>
          </a:p>
        </p:txBody>
      </p:sp>
      <p:sp>
        <p:nvSpPr>
          <p:cNvPr id="5" name="Text 1"/>
          <p:cNvSpPr/>
          <p:nvPr/>
        </p:nvSpPr>
        <p:spPr>
          <a:xfrm>
            <a:off x="832104" y="4736592"/>
            <a:ext cx="12984480" cy="594360"/>
          </a:xfrm>
          <a:prstGeom prst="rect">
            <a:avLst/>
          </a:prstGeom>
          <a:noFill/>
          <a:ln/>
        </p:spPr>
        <p:txBody>
          <a:bodyPr wrap="square" lIns="0" tIns="0" rIns="0" bIns="0" rtlCol="0" anchor="ctr"/>
          <a:lstStyle/>
          <a:p>
            <a:pPr marL="0" indent="0" algn="l">
              <a:lnSpc>
                <a:spcPts val="2320"/>
              </a:lnSpc>
              <a:buNone/>
            </a:pPr>
            <a:r>
              <a:rPr lang="en-US" sz="1850" dirty="0">
                <a:solidFill>
                  <a:srgbClr val="3B3B3B"/>
                </a:solidFill>
                <a:latin typeface="思源黑体-思源黑体-Medium" pitchFamily="34" charset="0"/>
                <a:ea typeface="思源黑体-思源黑体-Medium" pitchFamily="34" charset="-122"/>
                <a:cs typeface="思源黑体-思源黑体-Medium" pitchFamily="34" charset="-120"/>
              </a:rPr>
              <a:t>This project focuses on using transfer learning techniques to identify rotten fruits and vegetables. By automating the sorting process, it aims to improve efficiency and accuracy in the agricultural and food industry.</a:t>
            </a:r>
            <a:endParaRPr lang="en-US" sz="18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4992EFCC-1BFB-87BE-D607-83CDD0FCC2EE}"/>
              </a:ext>
            </a:extLst>
          </p:cNvPr>
          <p:cNvSpPr txBox="1"/>
          <p:nvPr/>
        </p:nvSpPr>
        <p:spPr>
          <a:xfrm>
            <a:off x="1659467" y="1557866"/>
            <a:ext cx="11892410" cy="6247864"/>
          </a:xfrm>
          <a:prstGeom prst="rect">
            <a:avLst/>
          </a:prstGeom>
          <a:noFill/>
        </p:spPr>
        <p:txBody>
          <a:bodyPr wrap="square" rtlCol="0">
            <a:spAutoFit/>
          </a:bodyPr>
          <a:lstStyle/>
          <a:p>
            <a:r>
              <a:rPr lang="en-US" sz="4000" dirty="0">
                <a:solidFill>
                  <a:srgbClr val="00B0F0"/>
                </a:solidFill>
              </a:rPr>
              <a:t>CONCLUSION:</a:t>
            </a:r>
          </a:p>
          <a:p>
            <a:endParaRPr lang="en-US" sz="4000" dirty="0"/>
          </a:p>
          <a:p>
            <a:r>
              <a:rPr lang="en-US" sz="4000" dirty="0"/>
              <a:t>                 </a:t>
            </a:r>
            <a:r>
              <a:rPr lang="en-US" sz="4000" dirty="0">
                <a:solidFill>
                  <a:srgbClr val="002060"/>
                </a:solidFill>
              </a:rPr>
              <a:t>Smart Sorting using transfer learning effectively automates the detection of rotten fruits and vegetables, improving accuracy and reducing manual effort. By leveraging pre-trained models, it ensures faster, scalable, and reliable quality control—helping reduce food waste and enhance supply chain efficiency.</a:t>
            </a:r>
          </a:p>
          <a:p>
            <a:endParaRPr lang="en-US" sz="4000" dirty="0"/>
          </a:p>
          <a:p>
            <a:r>
              <a:rPr lang="en-US" sz="4000" dirty="0"/>
              <a:t>                     </a:t>
            </a:r>
            <a:endParaRPr lang="en-IN" sz="4000" dirty="0"/>
          </a:p>
        </p:txBody>
      </p:sp>
    </p:spTree>
    <p:extLst>
      <p:ext uri="{BB962C8B-B14F-4D97-AF65-F5344CB8AC3E}">
        <p14:creationId xmlns:p14="http://schemas.microsoft.com/office/powerpoint/2010/main" xmlns="" val="41235464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5175504" y="3630168"/>
            <a:ext cx="950976" cy="1088136"/>
          </a:xfrm>
          <a:prstGeom prst="rect">
            <a:avLst/>
          </a:prstGeom>
        </p:spPr>
      </p:pic>
      <p:pic>
        <p:nvPicPr>
          <p:cNvPr id="4" name="Image 2" descr="preencoded.png"/>
          <p:cNvPicPr>
            <a:picLocks noChangeAspect="1"/>
          </p:cNvPicPr>
          <p:nvPr/>
        </p:nvPicPr>
        <p:blipFill>
          <a:blip r:embed="rId5"/>
          <a:stretch>
            <a:fillRect/>
          </a:stretch>
        </p:blipFill>
        <p:spPr>
          <a:xfrm>
            <a:off x="8513064" y="3630168"/>
            <a:ext cx="950976" cy="1088136"/>
          </a:xfrm>
          <a:prstGeom prst="rect">
            <a:avLst/>
          </a:prstGeom>
        </p:spPr>
      </p:pic>
      <p:pic>
        <p:nvPicPr>
          <p:cNvPr id="5" name="Image 3" descr="preencoded.png"/>
          <p:cNvPicPr>
            <a:picLocks noChangeAspect="1"/>
          </p:cNvPicPr>
          <p:nvPr/>
        </p:nvPicPr>
        <p:blipFill>
          <a:blip r:embed="rId6"/>
          <a:stretch>
            <a:fillRect/>
          </a:stretch>
        </p:blipFill>
        <p:spPr>
          <a:xfrm>
            <a:off x="11914632" y="3630168"/>
            <a:ext cx="822960" cy="1088136"/>
          </a:xfrm>
          <a:prstGeom prst="rect">
            <a:avLst/>
          </a:prstGeom>
        </p:spPr>
      </p:pic>
      <p:pic>
        <p:nvPicPr>
          <p:cNvPr id="6" name="Image 4" descr="preencoded.png"/>
          <p:cNvPicPr>
            <a:picLocks noChangeAspect="1"/>
          </p:cNvPicPr>
          <p:nvPr/>
        </p:nvPicPr>
        <p:blipFill>
          <a:blip r:embed="rId7"/>
          <a:stretch>
            <a:fillRect/>
          </a:stretch>
        </p:blipFill>
        <p:spPr>
          <a:xfrm>
            <a:off x="1847088" y="3630168"/>
            <a:ext cx="950976" cy="1088136"/>
          </a:xfrm>
          <a:prstGeom prst="rect">
            <a:avLst/>
          </a:prstGeom>
        </p:spPr>
      </p:pic>
      <p:sp>
        <p:nvSpPr>
          <p:cNvPr id="7" name="Text 0"/>
          <p:cNvSpPr/>
          <p:nvPr/>
        </p:nvSpPr>
        <p:spPr>
          <a:xfrm>
            <a:off x="960120" y="4956048"/>
            <a:ext cx="2715768" cy="374904"/>
          </a:xfrm>
          <a:prstGeom prst="rect">
            <a:avLst/>
          </a:prstGeom>
          <a:noFill/>
          <a:ln/>
        </p:spPr>
        <p:txBody>
          <a:bodyPr wrap="none" lIns="0" tIns="0" rIns="0" bIns="0" rtlCol="0" anchor="ctr"/>
          <a:lstStyle/>
          <a:p>
            <a:pPr marL="0" indent="0" algn="ctr">
              <a:lnSpc>
                <a:spcPts val="2900"/>
              </a:lnSpc>
              <a:buNone/>
            </a:pPr>
            <a:r>
              <a:rPr lang="en-US" sz="2320" dirty="0">
                <a:solidFill>
                  <a:srgbClr val="3B3B3B"/>
                </a:solidFill>
                <a:latin typeface="思源黑体-思源黑体-Medium" pitchFamily="34" charset="0"/>
                <a:ea typeface="思源黑体-思源黑体-Medium" pitchFamily="34" charset="-122"/>
                <a:cs typeface="思源黑体-思源黑体-Medium" pitchFamily="34" charset="-120"/>
              </a:rPr>
              <a:t>Branch Name</a:t>
            </a:r>
            <a:endParaRPr lang="en-US" sz="2320" dirty="0"/>
          </a:p>
        </p:txBody>
      </p:sp>
      <p:sp>
        <p:nvSpPr>
          <p:cNvPr id="8" name="Text 1"/>
          <p:cNvSpPr/>
          <p:nvPr/>
        </p:nvSpPr>
        <p:spPr>
          <a:xfrm>
            <a:off x="4297680" y="5468112"/>
            <a:ext cx="2715768" cy="594360"/>
          </a:xfrm>
          <a:prstGeom prst="rect">
            <a:avLst/>
          </a:prstGeom>
          <a:noFill/>
          <a:ln/>
        </p:spPr>
        <p:txBody>
          <a:bodyPr wrap="square" lIns="0" tIns="0" rIns="0" bIns="0" rtlCol="0" anchor="ctr"/>
          <a:lstStyle/>
          <a:p>
            <a:pPr marL="0" indent="0" algn="ctr">
              <a:lnSpc>
                <a:spcPts val="2320"/>
              </a:lnSpc>
              <a:buNone/>
            </a:pPr>
            <a:r>
              <a:rPr lang="en-US" sz="1850" dirty="0">
                <a:solidFill>
                  <a:srgbClr val="3B3B3B"/>
                </a:solidFill>
                <a:latin typeface="思源黑体-思源黑体-Medium" pitchFamily="34" charset="0"/>
                <a:ea typeface="思源黑体-思源黑体-Medium" pitchFamily="34" charset="-122"/>
                <a:cs typeface="思源黑体-思源黑体-Medium" pitchFamily="34" charset="-120"/>
              </a:rPr>
              <a:t>Artificial Intelligence and Machine Learning</a:t>
            </a:r>
            <a:endParaRPr lang="en-US" sz="1850" dirty="0"/>
          </a:p>
        </p:txBody>
      </p:sp>
      <p:sp>
        <p:nvSpPr>
          <p:cNvPr id="9" name="Text 2"/>
          <p:cNvSpPr/>
          <p:nvPr/>
        </p:nvSpPr>
        <p:spPr>
          <a:xfrm>
            <a:off x="7626096" y="5468112"/>
            <a:ext cx="2715768" cy="301752"/>
          </a:xfrm>
          <a:prstGeom prst="rect">
            <a:avLst/>
          </a:prstGeom>
          <a:noFill/>
          <a:ln/>
        </p:spPr>
        <p:txBody>
          <a:bodyPr wrap="none" lIns="0" tIns="0" rIns="0" bIns="0" rtlCol="0" anchor="ctr"/>
          <a:lstStyle/>
          <a:p>
            <a:pPr marL="0" indent="0" algn="ctr">
              <a:lnSpc>
                <a:spcPts val="2320"/>
              </a:lnSpc>
              <a:buNone/>
            </a:pPr>
            <a:r>
              <a:rPr lang="en-US" sz="1850" dirty="0" err="1" smtClean="0">
                <a:solidFill>
                  <a:srgbClr val="3B3B3B"/>
                </a:solidFill>
                <a:latin typeface="思源黑体-思源黑体-Medium" pitchFamily="34" charset="0"/>
                <a:ea typeface="思源黑体-思源黑体-Medium" pitchFamily="34" charset="-122"/>
              </a:rPr>
              <a:t>Vanaparthi</a:t>
            </a:r>
            <a:r>
              <a:rPr lang="en-US" sz="1850" dirty="0" smtClean="0">
                <a:solidFill>
                  <a:srgbClr val="3B3B3B"/>
                </a:solidFill>
                <a:latin typeface="思源黑体-思源黑体-Medium" pitchFamily="34" charset="0"/>
                <a:ea typeface="思源黑体-思源黑体-Medium" pitchFamily="34" charset="-122"/>
              </a:rPr>
              <a:t> Naga </a:t>
            </a:r>
            <a:r>
              <a:rPr lang="en-US" sz="1850" dirty="0" err="1" smtClean="0">
                <a:solidFill>
                  <a:srgbClr val="3B3B3B"/>
                </a:solidFill>
                <a:latin typeface="思源黑体-思源黑体-Medium" pitchFamily="34" charset="0"/>
                <a:ea typeface="思源黑体-思源黑体-Medium" pitchFamily="34" charset="-122"/>
              </a:rPr>
              <a:t>Harshitha</a:t>
            </a:r>
            <a:endParaRPr lang="en-US" sz="1850" dirty="0"/>
          </a:p>
        </p:txBody>
      </p:sp>
      <p:sp>
        <p:nvSpPr>
          <p:cNvPr id="10" name="Text 3"/>
          <p:cNvSpPr/>
          <p:nvPr/>
        </p:nvSpPr>
        <p:spPr>
          <a:xfrm>
            <a:off x="960120" y="5468112"/>
            <a:ext cx="2715768" cy="594360"/>
          </a:xfrm>
          <a:prstGeom prst="rect">
            <a:avLst/>
          </a:prstGeom>
          <a:noFill/>
          <a:ln/>
        </p:spPr>
        <p:txBody>
          <a:bodyPr wrap="square" lIns="0" tIns="0" rIns="0" bIns="0" rtlCol="0" anchor="ctr"/>
          <a:lstStyle/>
          <a:p>
            <a:pPr marL="0" indent="0" algn="ctr">
              <a:lnSpc>
                <a:spcPts val="2320"/>
              </a:lnSpc>
              <a:buNone/>
            </a:pPr>
            <a:r>
              <a:rPr lang="en-US" sz="1850" dirty="0">
                <a:solidFill>
                  <a:srgbClr val="3B3B3B"/>
                </a:solidFill>
                <a:latin typeface="思源黑体-思源黑体-Medium" pitchFamily="34" charset="0"/>
                <a:ea typeface="思源黑体-思源黑体-Medium" pitchFamily="34" charset="-122"/>
                <a:cs typeface="思源黑体-思源黑体-Medium" pitchFamily="34" charset="-120"/>
              </a:rPr>
              <a:t>Computer Science and Engineering</a:t>
            </a:r>
            <a:endParaRPr lang="en-US" sz="1850" dirty="0"/>
          </a:p>
        </p:txBody>
      </p:sp>
      <p:sp>
        <p:nvSpPr>
          <p:cNvPr id="11" name="Text 4"/>
          <p:cNvSpPr/>
          <p:nvPr/>
        </p:nvSpPr>
        <p:spPr>
          <a:xfrm>
            <a:off x="10963656" y="5330951"/>
            <a:ext cx="2852928" cy="1280863"/>
          </a:xfrm>
          <a:prstGeom prst="rect">
            <a:avLst/>
          </a:prstGeom>
          <a:noFill/>
          <a:ln/>
        </p:spPr>
        <p:txBody>
          <a:bodyPr wrap="square" lIns="0" tIns="0" rIns="0" bIns="0" rtlCol="0" anchor="ctr"/>
          <a:lstStyle/>
          <a:p>
            <a:pPr>
              <a:buFont typeface="Arial" pitchFamily="34" charset="0"/>
              <a:buChar char="•"/>
            </a:pPr>
            <a:r>
              <a:rPr lang="en-US" sz="2000" dirty="0" smtClean="0"/>
              <a:t>  </a:t>
            </a:r>
            <a:r>
              <a:rPr lang="en-US" sz="2000" dirty="0" err="1" smtClean="0"/>
              <a:t>Relangi</a:t>
            </a:r>
            <a:r>
              <a:rPr lang="en-US" sz="2000" dirty="0" smtClean="0"/>
              <a:t> Sri </a:t>
            </a:r>
            <a:r>
              <a:rPr lang="en-US" sz="2000" dirty="0" err="1" smtClean="0"/>
              <a:t>Lasya</a:t>
            </a:r>
            <a:endParaRPr lang="en-US" sz="2000" dirty="0" smtClean="0"/>
          </a:p>
          <a:p>
            <a:pPr>
              <a:buFont typeface="Arial" pitchFamily="34" charset="0"/>
              <a:buChar char="•"/>
            </a:pPr>
            <a:r>
              <a:rPr lang="en-US" sz="2000" b="1" dirty="0" smtClean="0"/>
              <a:t>  </a:t>
            </a:r>
            <a:r>
              <a:rPr lang="en-US" sz="2000" dirty="0" err="1" smtClean="0"/>
              <a:t>Valluri</a:t>
            </a:r>
            <a:r>
              <a:rPr lang="en-US" sz="2000" dirty="0" smtClean="0"/>
              <a:t> </a:t>
            </a:r>
            <a:r>
              <a:rPr lang="en-US" sz="2000" dirty="0" err="1" smtClean="0"/>
              <a:t>Sravya</a:t>
            </a:r>
            <a:r>
              <a:rPr lang="en-US" sz="2000" dirty="0" smtClean="0"/>
              <a:t> </a:t>
            </a:r>
            <a:r>
              <a:rPr lang="en-US" sz="2000" dirty="0" err="1" smtClean="0"/>
              <a:t>Lakshmi</a:t>
            </a:r>
            <a:r>
              <a:rPr lang="en-US" sz="2000" dirty="0" smtClean="0"/>
              <a:t>    </a:t>
            </a:r>
            <a:r>
              <a:rPr lang="en-US" sz="2000" dirty="0" err="1" smtClean="0"/>
              <a:t>Tulasi</a:t>
            </a:r>
            <a:endParaRPr lang="en-US" sz="2000" dirty="0" smtClean="0"/>
          </a:p>
          <a:p>
            <a:pPr>
              <a:buFont typeface="Arial" pitchFamily="34" charset="0"/>
              <a:buChar char="•"/>
            </a:pPr>
            <a:r>
              <a:rPr lang="en-US" sz="2000" b="1" dirty="0" smtClean="0"/>
              <a:t>  </a:t>
            </a:r>
            <a:r>
              <a:rPr lang="en-US" sz="2000" dirty="0" err="1" smtClean="0"/>
              <a:t>Vijanagiri</a:t>
            </a:r>
            <a:r>
              <a:rPr lang="en-US" sz="2000" dirty="0" smtClean="0"/>
              <a:t> </a:t>
            </a:r>
            <a:r>
              <a:rPr lang="en-US" sz="2000" dirty="0" err="1" smtClean="0"/>
              <a:t>Vishalakshi</a:t>
            </a:r>
            <a:endParaRPr lang="en-US" sz="2000" dirty="0"/>
          </a:p>
        </p:txBody>
      </p:sp>
      <p:sp>
        <p:nvSpPr>
          <p:cNvPr id="12" name="Text 5"/>
          <p:cNvSpPr/>
          <p:nvPr/>
        </p:nvSpPr>
        <p:spPr>
          <a:xfrm>
            <a:off x="4297680" y="4956048"/>
            <a:ext cx="2715768" cy="374904"/>
          </a:xfrm>
          <a:prstGeom prst="rect">
            <a:avLst/>
          </a:prstGeom>
          <a:noFill/>
          <a:ln/>
        </p:spPr>
        <p:txBody>
          <a:bodyPr wrap="none" lIns="0" tIns="0" rIns="0" bIns="0" rtlCol="0" anchor="ctr"/>
          <a:lstStyle/>
          <a:p>
            <a:pPr marL="0" indent="0" algn="ctr">
              <a:lnSpc>
                <a:spcPts val="2900"/>
              </a:lnSpc>
              <a:buNone/>
            </a:pPr>
            <a:r>
              <a:rPr lang="en-US" sz="2320" dirty="0">
                <a:solidFill>
                  <a:srgbClr val="3B3B3B"/>
                </a:solidFill>
                <a:latin typeface="思源黑体-思源黑体-Medium" pitchFamily="34" charset="0"/>
                <a:ea typeface="思源黑体-思源黑体-Medium" pitchFamily="34" charset="-122"/>
                <a:cs typeface="思源黑体-思源黑体-Medium" pitchFamily="34" charset="-120"/>
              </a:rPr>
              <a:t>Track</a:t>
            </a:r>
            <a:endParaRPr lang="en-US" sz="2320" dirty="0"/>
          </a:p>
        </p:txBody>
      </p:sp>
      <p:sp>
        <p:nvSpPr>
          <p:cNvPr id="13" name="Text 6"/>
          <p:cNvSpPr/>
          <p:nvPr/>
        </p:nvSpPr>
        <p:spPr>
          <a:xfrm>
            <a:off x="10963656" y="4956048"/>
            <a:ext cx="2715768" cy="374904"/>
          </a:xfrm>
          <a:prstGeom prst="rect">
            <a:avLst/>
          </a:prstGeom>
          <a:noFill/>
          <a:ln/>
        </p:spPr>
        <p:txBody>
          <a:bodyPr wrap="none" lIns="0" tIns="0" rIns="0" bIns="0" rtlCol="0" anchor="ctr"/>
          <a:lstStyle/>
          <a:p>
            <a:pPr marL="0" indent="0" algn="ctr">
              <a:lnSpc>
                <a:spcPts val="2900"/>
              </a:lnSpc>
              <a:buNone/>
            </a:pPr>
            <a:r>
              <a:rPr lang="en-US" sz="2320" dirty="0">
                <a:solidFill>
                  <a:srgbClr val="3B3B3B"/>
                </a:solidFill>
                <a:latin typeface="思源黑体-思源黑体-Medium" pitchFamily="34" charset="0"/>
                <a:ea typeface="思源黑体-思源黑体-Medium" pitchFamily="34" charset="-122"/>
                <a:cs typeface="思源黑体-思源黑体-Medium" pitchFamily="34" charset="-120"/>
              </a:rPr>
              <a:t>Team Members</a:t>
            </a:r>
            <a:endParaRPr lang="en-US" sz="2320" dirty="0"/>
          </a:p>
        </p:txBody>
      </p:sp>
      <p:sp>
        <p:nvSpPr>
          <p:cNvPr id="14" name="Text 7"/>
          <p:cNvSpPr/>
          <p:nvPr/>
        </p:nvSpPr>
        <p:spPr>
          <a:xfrm>
            <a:off x="7626096" y="4956048"/>
            <a:ext cx="2715768" cy="374904"/>
          </a:xfrm>
          <a:prstGeom prst="rect">
            <a:avLst/>
          </a:prstGeom>
          <a:noFill/>
          <a:ln/>
        </p:spPr>
        <p:txBody>
          <a:bodyPr wrap="none" lIns="0" tIns="0" rIns="0" bIns="0" rtlCol="0" anchor="ctr"/>
          <a:lstStyle/>
          <a:p>
            <a:pPr marL="0" indent="0" algn="ctr">
              <a:lnSpc>
                <a:spcPts val="2900"/>
              </a:lnSpc>
              <a:buNone/>
            </a:pPr>
            <a:endParaRPr lang="en-US" sz="2320" dirty="0"/>
          </a:p>
        </p:txBody>
      </p:sp>
      <p:sp>
        <p:nvSpPr>
          <p:cNvPr id="15" name="Text 8"/>
          <p:cNvSpPr/>
          <p:nvPr/>
        </p:nvSpPr>
        <p:spPr>
          <a:xfrm>
            <a:off x="832104" y="1755648"/>
            <a:ext cx="12984480" cy="1481328"/>
          </a:xfrm>
          <a:prstGeom prst="rect">
            <a:avLst/>
          </a:prstGeom>
          <a:noFill/>
          <a:ln/>
        </p:spPr>
        <p:txBody>
          <a:bodyPr wrap="square" lIns="0" tIns="0" rIns="0" bIns="0" rtlCol="0" anchor="ctr"/>
          <a:lstStyle/>
          <a:p>
            <a:pPr marL="0" indent="0" algn="l">
              <a:lnSpc>
                <a:spcPts val="5800"/>
              </a:lnSpc>
              <a:buNone/>
            </a:pPr>
            <a:r>
              <a:rPr lang="en-US" sz="4640" dirty="0">
                <a:solidFill>
                  <a:srgbClr val="5260E3"/>
                </a:solidFill>
                <a:latin typeface="思源黑体-思源黑体-Medium" pitchFamily="34" charset="0"/>
                <a:ea typeface="思源黑体-思源黑体-Medium" pitchFamily="34" charset="-122"/>
                <a:cs typeface="思源黑体-思源黑体-Medium" pitchFamily="34" charset="-120"/>
              </a:rPr>
              <a:t>Smart Sorting Transfer Learning for Identifying Rotten Fruits and Vegetables</a:t>
            </a:r>
            <a:endParaRPr lang="en-US" sz="464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5047488" y="2350008"/>
            <a:ext cx="4544568" cy="4544568"/>
          </a:xfrm>
          <a:prstGeom prst="rect">
            <a:avLst/>
          </a:prstGeom>
        </p:spPr>
      </p:pic>
      <p:pic>
        <p:nvPicPr>
          <p:cNvPr id="4" name="Image 2" descr="preencoded.png"/>
          <p:cNvPicPr>
            <a:picLocks noChangeAspect="1"/>
          </p:cNvPicPr>
          <p:nvPr/>
        </p:nvPicPr>
        <p:blipFill>
          <a:blip r:embed="rId5"/>
          <a:stretch>
            <a:fillRect/>
          </a:stretch>
        </p:blipFill>
        <p:spPr>
          <a:xfrm>
            <a:off x="5047488" y="2350008"/>
            <a:ext cx="4544568" cy="4544568"/>
          </a:xfrm>
          <a:prstGeom prst="rect">
            <a:avLst/>
          </a:prstGeom>
        </p:spPr>
      </p:pic>
      <p:pic>
        <p:nvPicPr>
          <p:cNvPr id="5" name="Image 3" descr="preencoded.png"/>
          <p:cNvPicPr>
            <a:picLocks noChangeAspect="1"/>
          </p:cNvPicPr>
          <p:nvPr/>
        </p:nvPicPr>
        <p:blipFill>
          <a:blip r:embed="rId6"/>
          <a:stretch>
            <a:fillRect/>
          </a:stretch>
        </p:blipFill>
        <p:spPr>
          <a:xfrm>
            <a:off x="5047488" y="2350008"/>
            <a:ext cx="4544568" cy="4544568"/>
          </a:xfrm>
          <a:prstGeom prst="rect">
            <a:avLst/>
          </a:prstGeom>
        </p:spPr>
      </p:pic>
      <p:sp>
        <p:nvSpPr>
          <p:cNvPr id="6" name="Text 0"/>
          <p:cNvSpPr/>
          <p:nvPr/>
        </p:nvSpPr>
        <p:spPr>
          <a:xfrm>
            <a:off x="9710928" y="3419856"/>
            <a:ext cx="3986784" cy="594360"/>
          </a:xfrm>
          <a:prstGeom prst="rect">
            <a:avLst/>
          </a:prstGeom>
          <a:noFill/>
          <a:ln/>
        </p:spPr>
        <p:txBody>
          <a:bodyPr wrap="square" lIns="0" tIns="0" rIns="0" bIns="0" rtlCol="0" anchor="ctr"/>
          <a:lstStyle/>
          <a:p>
            <a:pPr marL="0" indent="0" algn="l">
              <a:lnSpc>
                <a:spcPts val="2320"/>
              </a:lnSpc>
              <a:buNone/>
            </a:pPr>
            <a:r>
              <a:rPr lang="en-US" sz="1850" dirty="0">
                <a:solidFill>
                  <a:srgbClr val="3B3B3B"/>
                </a:solidFill>
                <a:latin typeface="思源黑体-思源黑体-Medium" pitchFamily="34" charset="0"/>
                <a:ea typeface="思源黑体-思源黑体-Medium" pitchFamily="34" charset="-122"/>
                <a:cs typeface="思源黑体-思源黑体-Medium" pitchFamily="34" charset="-120"/>
              </a:rPr>
              <a:t>Ensures only fresh produce reaches customers, minimizing waste.</a:t>
            </a:r>
            <a:endParaRPr lang="en-US" sz="1850" dirty="0"/>
          </a:p>
        </p:txBody>
      </p:sp>
      <p:sp>
        <p:nvSpPr>
          <p:cNvPr id="7" name="Text 1"/>
          <p:cNvSpPr/>
          <p:nvPr/>
        </p:nvSpPr>
        <p:spPr>
          <a:xfrm>
            <a:off x="832104" y="1344168"/>
            <a:ext cx="12984480" cy="740664"/>
          </a:xfrm>
          <a:prstGeom prst="rect">
            <a:avLst/>
          </a:prstGeom>
          <a:noFill/>
          <a:ln/>
        </p:spPr>
        <p:txBody>
          <a:bodyPr wrap="none" lIns="0" tIns="0" rIns="0" bIns="0" rtlCol="0" anchor="ctr"/>
          <a:lstStyle/>
          <a:p>
            <a:pPr marL="0" indent="0" algn="l">
              <a:lnSpc>
                <a:spcPts val="5800"/>
              </a:lnSpc>
              <a:buNone/>
            </a:pPr>
            <a:r>
              <a:rPr lang="en-US" sz="4640" dirty="0">
                <a:solidFill>
                  <a:srgbClr val="5260E3"/>
                </a:solidFill>
                <a:latin typeface="思源黑体-思源黑体-Medium" pitchFamily="34" charset="0"/>
                <a:ea typeface="思源黑体-思源黑体-Medium" pitchFamily="34" charset="-122"/>
                <a:cs typeface="思源黑体-思源黑体-Medium" pitchFamily="34" charset="-120"/>
              </a:rPr>
              <a:t>Project Scenarios</a:t>
            </a:r>
            <a:endParaRPr lang="en-US" sz="4640" dirty="0"/>
          </a:p>
        </p:txBody>
      </p:sp>
      <p:sp>
        <p:nvSpPr>
          <p:cNvPr id="8" name="Text 2"/>
          <p:cNvSpPr/>
          <p:nvPr/>
        </p:nvSpPr>
        <p:spPr>
          <a:xfrm>
            <a:off x="9710928" y="2788920"/>
            <a:ext cx="3986784" cy="374904"/>
          </a:xfrm>
          <a:prstGeom prst="rect">
            <a:avLst/>
          </a:prstGeom>
          <a:noFill/>
          <a:ln/>
        </p:spPr>
        <p:txBody>
          <a:bodyPr wrap="none" lIns="0" tIns="0" rIns="0" bIns="0" rtlCol="0" anchor="ctr"/>
          <a:lstStyle/>
          <a:p>
            <a:pPr marL="0" indent="0" algn="l">
              <a:lnSpc>
                <a:spcPts val="2900"/>
              </a:lnSpc>
              <a:buNone/>
            </a:pPr>
            <a:r>
              <a:rPr lang="en-US" sz="2320" dirty="0">
                <a:solidFill>
                  <a:srgbClr val="3B3B3B"/>
                </a:solidFill>
                <a:latin typeface="思源黑体-思源黑体-Medium" pitchFamily="34" charset="0"/>
                <a:ea typeface="思源黑体-思源黑体-Medium" pitchFamily="34" charset="-122"/>
                <a:cs typeface="思源黑体-思源黑体-Medium" pitchFamily="34" charset="-120"/>
              </a:rPr>
              <a:t>Fresh Shipment Scanning</a:t>
            </a:r>
            <a:endParaRPr lang="en-US" sz="2320" dirty="0"/>
          </a:p>
        </p:txBody>
      </p:sp>
      <p:sp>
        <p:nvSpPr>
          <p:cNvPr id="9" name="Text 3"/>
          <p:cNvSpPr/>
          <p:nvPr/>
        </p:nvSpPr>
        <p:spPr>
          <a:xfrm>
            <a:off x="950976" y="3858768"/>
            <a:ext cx="3511296" cy="374904"/>
          </a:xfrm>
          <a:prstGeom prst="rect">
            <a:avLst/>
          </a:prstGeom>
          <a:noFill/>
          <a:ln/>
        </p:spPr>
        <p:txBody>
          <a:bodyPr wrap="none" lIns="0" tIns="0" rIns="0" bIns="0" rtlCol="0" anchor="ctr"/>
          <a:lstStyle/>
          <a:p>
            <a:pPr marL="0" indent="0" algn="r">
              <a:lnSpc>
                <a:spcPts val="2900"/>
              </a:lnSpc>
              <a:buNone/>
            </a:pPr>
            <a:r>
              <a:rPr lang="en-US" sz="2320" dirty="0">
                <a:solidFill>
                  <a:srgbClr val="3B3B3B"/>
                </a:solidFill>
                <a:latin typeface="思源黑体-思源黑体-Medium" pitchFamily="34" charset="0"/>
                <a:ea typeface="思源黑体-思源黑体-Medium" pitchFamily="34" charset="-122"/>
                <a:cs typeface="思源黑体-思源黑体-Medium" pitchFamily="34" charset="-120"/>
              </a:rPr>
              <a:t>Automating Sorting</a:t>
            </a:r>
            <a:endParaRPr lang="en-US" sz="2320" dirty="0"/>
          </a:p>
        </p:txBody>
      </p:sp>
      <p:sp>
        <p:nvSpPr>
          <p:cNvPr id="10" name="Text 4"/>
          <p:cNvSpPr/>
          <p:nvPr/>
        </p:nvSpPr>
        <p:spPr>
          <a:xfrm>
            <a:off x="9710928" y="5870448"/>
            <a:ext cx="3986784" cy="594360"/>
          </a:xfrm>
          <a:prstGeom prst="rect">
            <a:avLst/>
          </a:prstGeom>
          <a:noFill/>
          <a:ln/>
        </p:spPr>
        <p:txBody>
          <a:bodyPr wrap="square" lIns="0" tIns="0" rIns="0" bIns="0" rtlCol="0" anchor="ctr"/>
          <a:lstStyle/>
          <a:p>
            <a:pPr marL="0" indent="0" algn="l">
              <a:lnSpc>
                <a:spcPts val="2320"/>
              </a:lnSpc>
              <a:buNone/>
            </a:pPr>
            <a:r>
              <a:rPr lang="en-US" sz="1850" dirty="0">
                <a:solidFill>
                  <a:srgbClr val="3B3B3B"/>
                </a:solidFill>
                <a:latin typeface="思源黑体-思源黑体-Medium" pitchFamily="34" charset="0"/>
                <a:ea typeface="思源黑体-思源黑体-Medium" pitchFamily="34" charset="-122"/>
                <a:cs typeface="思源黑体-思源黑体-Medium" pitchFamily="34" charset="-120"/>
              </a:rPr>
              <a:t>Alerts users about items nearing spoilage, thus reducing food waste.</a:t>
            </a:r>
            <a:endParaRPr lang="en-US" sz="1850" dirty="0"/>
          </a:p>
        </p:txBody>
      </p:sp>
      <p:sp>
        <p:nvSpPr>
          <p:cNvPr id="11" name="Text 5"/>
          <p:cNvSpPr/>
          <p:nvPr/>
        </p:nvSpPr>
        <p:spPr>
          <a:xfrm>
            <a:off x="950976" y="4498848"/>
            <a:ext cx="3511296" cy="886968"/>
          </a:xfrm>
          <a:prstGeom prst="rect">
            <a:avLst/>
          </a:prstGeom>
          <a:noFill/>
          <a:ln/>
        </p:spPr>
        <p:txBody>
          <a:bodyPr wrap="square" lIns="0" tIns="0" rIns="0" bIns="0" rtlCol="0" anchor="ctr"/>
          <a:lstStyle/>
          <a:p>
            <a:pPr marL="0" indent="0" algn="r">
              <a:lnSpc>
                <a:spcPts val="2320"/>
              </a:lnSpc>
              <a:buNone/>
            </a:pPr>
            <a:r>
              <a:rPr lang="en-US" sz="1850" dirty="0">
                <a:solidFill>
                  <a:srgbClr val="3B3B3B"/>
                </a:solidFill>
                <a:latin typeface="思源黑体-思源黑体-Medium" pitchFamily="34" charset="0"/>
                <a:ea typeface="思源黑体-思源黑体-Medium" pitchFamily="34" charset="-122"/>
                <a:cs typeface="思源黑体-思源黑体-Medium" pitchFamily="34" charset="-120"/>
              </a:rPr>
              <a:t>Reduces human error and labor intensity, enhancing efficiency.</a:t>
            </a:r>
            <a:endParaRPr lang="en-US" sz="1850" dirty="0"/>
          </a:p>
        </p:txBody>
      </p:sp>
      <p:sp>
        <p:nvSpPr>
          <p:cNvPr id="12" name="Text 6"/>
          <p:cNvSpPr/>
          <p:nvPr/>
        </p:nvSpPr>
        <p:spPr>
          <a:xfrm>
            <a:off x="9710928" y="5230368"/>
            <a:ext cx="3986784" cy="374904"/>
          </a:xfrm>
          <a:prstGeom prst="rect">
            <a:avLst/>
          </a:prstGeom>
          <a:noFill/>
          <a:ln/>
        </p:spPr>
        <p:txBody>
          <a:bodyPr wrap="none" lIns="0" tIns="0" rIns="0" bIns="0" rtlCol="0" anchor="ctr"/>
          <a:lstStyle/>
          <a:p>
            <a:pPr marL="0" indent="0" algn="l">
              <a:lnSpc>
                <a:spcPts val="2900"/>
              </a:lnSpc>
              <a:buNone/>
            </a:pPr>
            <a:r>
              <a:rPr lang="en-US" sz="2320" dirty="0">
                <a:solidFill>
                  <a:srgbClr val="3B3B3B"/>
                </a:solidFill>
                <a:latin typeface="思源黑体-思源黑体-Medium" pitchFamily="34" charset="0"/>
                <a:ea typeface="思源黑体-思源黑体-Medium" pitchFamily="34" charset="-122"/>
                <a:cs typeface="思源黑体-思源黑体-Medium" pitchFamily="34" charset="-120"/>
              </a:rPr>
              <a:t>Smart Home Monitoring</a:t>
            </a:r>
            <a:endParaRPr lang="en-US" sz="2320" dirty="0"/>
          </a:p>
        </p:txBody>
      </p:sp>
      <p:sp>
        <p:nvSpPr>
          <p:cNvPr id="13" name="Text 7"/>
          <p:cNvSpPr/>
          <p:nvPr/>
        </p:nvSpPr>
        <p:spPr>
          <a:xfrm>
            <a:off x="7818120" y="5422392"/>
            <a:ext cx="173736" cy="438912"/>
          </a:xfrm>
          <a:prstGeom prst="rect">
            <a:avLst/>
          </a:prstGeom>
          <a:noFill/>
          <a:ln/>
        </p:spPr>
        <p:txBody>
          <a:bodyPr wrap="none" lIns="0" tIns="0" rIns="0" bIns="0" rtlCol="0" anchor="ctr"/>
          <a:lstStyle/>
          <a:p>
            <a:pPr marL="0" indent="0" algn="l">
              <a:lnSpc>
                <a:spcPts val="2780"/>
              </a:lnSpc>
              <a:buNone/>
            </a:pPr>
            <a:r>
              <a:rPr lang="en-US" sz="2320" dirty="0">
                <a:solidFill>
                  <a:srgbClr val="545454"/>
                </a:solidFill>
                <a:latin typeface="思源黑体-思源黑体-Medium" pitchFamily="34" charset="0"/>
                <a:ea typeface="思源黑体-思源黑体-Medium" pitchFamily="34" charset="-122"/>
                <a:cs typeface="思源黑体-思源黑体-Medium" pitchFamily="34" charset="-120"/>
              </a:rPr>
              <a:t>3</a:t>
            </a:r>
            <a:endParaRPr lang="en-US" sz="2320" dirty="0"/>
          </a:p>
        </p:txBody>
      </p:sp>
      <p:sp>
        <p:nvSpPr>
          <p:cNvPr id="14" name="Text 8"/>
          <p:cNvSpPr/>
          <p:nvPr/>
        </p:nvSpPr>
        <p:spPr>
          <a:xfrm>
            <a:off x="6062472" y="4407408"/>
            <a:ext cx="173736" cy="438912"/>
          </a:xfrm>
          <a:prstGeom prst="rect">
            <a:avLst/>
          </a:prstGeom>
          <a:noFill/>
          <a:ln/>
        </p:spPr>
        <p:txBody>
          <a:bodyPr wrap="none" lIns="0" tIns="0" rIns="0" bIns="0" rtlCol="0" anchor="ctr"/>
          <a:lstStyle/>
          <a:p>
            <a:pPr marL="0" indent="0" algn="l">
              <a:lnSpc>
                <a:spcPts val="2780"/>
              </a:lnSpc>
              <a:buNone/>
            </a:pPr>
            <a:r>
              <a:rPr lang="en-US" sz="2320" dirty="0">
                <a:solidFill>
                  <a:srgbClr val="545454"/>
                </a:solidFill>
                <a:latin typeface="思源黑体-思源黑体-Medium" pitchFamily="34" charset="0"/>
                <a:ea typeface="思源黑体-思源黑体-Medium" pitchFamily="34" charset="-122"/>
                <a:cs typeface="思源黑体-思源黑体-Medium" pitchFamily="34" charset="-120"/>
              </a:rPr>
              <a:t>1</a:t>
            </a:r>
            <a:endParaRPr lang="en-US" sz="2320" dirty="0"/>
          </a:p>
        </p:txBody>
      </p:sp>
      <p:sp>
        <p:nvSpPr>
          <p:cNvPr id="15" name="Text 9"/>
          <p:cNvSpPr/>
          <p:nvPr/>
        </p:nvSpPr>
        <p:spPr>
          <a:xfrm>
            <a:off x="7818120" y="3392424"/>
            <a:ext cx="173736" cy="438912"/>
          </a:xfrm>
          <a:prstGeom prst="rect">
            <a:avLst/>
          </a:prstGeom>
          <a:noFill/>
          <a:ln/>
        </p:spPr>
        <p:txBody>
          <a:bodyPr wrap="none" lIns="0" tIns="0" rIns="0" bIns="0" rtlCol="0" anchor="ctr"/>
          <a:lstStyle/>
          <a:p>
            <a:pPr marL="0" indent="0" algn="l">
              <a:lnSpc>
                <a:spcPts val="2780"/>
              </a:lnSpc>
              <a:buNone/>
            </a:pPr>
            <a:r>
              <a:rPr lang="en-US" sz="2320" dirty="0">
                <a:solidFill>
                  <a:srgbClr val="545454"/>
                </a:solidFill>
                <a:latin typeface="思源黑体-思源黑体-Medium" pitchFamily="34" charset="0"/>
                <a:ea typeface="思源黑体-思源黑体-Medium" pitchFamily="34" charset="-122"/>
                <a:cs typeface="思源黑体-思源黑体-Medium" pitchFamily="34" charset="-120"/>
              </a:rPr>
              <a:t>2</a:t>
            </a:r>
            <a:endParaRPr lang="en-US" sz="232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3529584" y="3346704"/>
            <a:ext cx="914400" cy="1216152"/>
          </a:xfrm>
          <a:prstGeom prst="rect">
            <a:avLst/>
          </a:prstGeom>
        </p:spPr>
      </p:pic>
      <p:pic>
        <p:nvPicPr>
          <p:cNvPr id="4" name="Image 2" descr="preencoded.png"/>
          <p:cNvPicPr>
            <a:picLocks noChangeAspect="1"/>
          </p:cNvPicPr>
          <p:nvPr/>
        </p:nvPicPr>
        <p:blipFill>
          <a:blip r:embed="rId5"/>
          <a:stretch>
            <a:fillRect/>
          </a:stretch>
        </p:blipFill>
        <p:spPr>
          <a:xfrm>
            <a:off x="10049256" y="3346704"/>
            <a:ext cx="1216152" cy="1216152"/>
          </a:xfrm>
          <a:prstGeom prst="rect">
            <a:avLst/>
          </a:prstGeom>
        </p:spPr>
      </p:pic>
      <p:sp>
        <p:nvSpPr>
          <p:cNvPr id="5" name="Text 0"/>
          <p:cNvSpPr/>
          <p:nvPr/>
        </p:nvSpPr>
        <p:spPr>
          <a:xfrm>
            <a:off x="960120" y="4791456"/>
            <a:ext cx="6053328" cy="374904"/>
          </a:xfrm>
          <a:prstGeom prst="rect">
            <a:avLst/>
          </a:prstGeom>
          <a:noFill/>
          <a:ln/>
        </p:spPr>
        <p:txBody>
          <a:bodyPr wrap="none" lIns="0" tIns="0" rIns="0" bIns="0" rtlCol="0" anchor="ctr"/>
          <a:lstStyle/>
          <a:p>
            <a:pPr marL="0" indent="0" algn="ctr">
              <a:lnSpc>
                <a:spcPts val="2900"/>
              </a:lnSpc>
              <a:buNone/>
            </a:pPr>
            <a:r>
              <a:rPr lang="en-US" sz="2320" dirty="0">
                <a:solidFill>
                  <a:srgbClr val="3B3B3B"/>
                </a:solidFill>
                <a:latin typeface="思源黑体-思源黑体-Medium" pitchFamily="34" charset="0"/>
                <a:ea typeface="思源黑体-思源黑体-Medium" pitchFamily="34" charset="-122"/>
                <a:cs typeface="思源黑体-思源黑体-Medium" pitchFamily="34" charset="-120"/>
              </a:rPr>
              <a:t>Architecture</a:t>
            </a:r>
            <a:endParaRPr lang="en-US" sz="2320" dirty="0"/>
          </a:p>
        </p:txBody>
      </p:sp>
      <p:sp>
        <p:nvSpPr>
          <p:cNvPr id="6" name="Text 1"/>
          <p:cNvSpPr/>
          <p:nvPr/>
        </p:nvSpPr>
        <p:spPr>
          <a:xfrm>
            <a:off x="832104" y="2212848"/>
            <a:ext cx="12984480" cy="740664"/>
          </a:xfrm>
          <a:prstGeom prst="rect">
            <a:avLst/>
          </a:prstGeom>
          <a:noFill/>
          <a:ln/>
        </p:spPr>
        <p:txBody>
          <a:bodyPr wrap="none" lIns="0" tIns="0" rIns="0" bIns="0" rtlCol="0" anchor="ctr"/>
          <a:lstStyle/>
          <a:p>
            <a:pPr marL="0" indent="0" algn="l">
              <a:lnSpc>
                <a:spcPts val="5800"/>
              </a:lnSpc>
              <a:buNone/>
            </a:pPr>
            <a:r>
              <a:rPr lang="en-US" sz="4640" dirty="0">
                <a:solidFill>
                  <a:srgbClr val="5260E3"/>
                </a:solidFill>
                <a:latin typeface="思源黑体-思源黑体-Medium" pitchFamily="34" charset="0"/>
                <a:ea typeface="思源黑体-思源黑体-Medium" pitchFamily="34" charset="-122"/>
                <a:cs typeface="思源黑体-思源黑体-Medium" pitchFamily="34" charset="-120"/>
              </a:rPr>
              <a:t>Architecture and Prerequisites</a:t>
            </a:r>
            <a:endParaRPr lang="en-US" sz="4640" dirty="0"/>
          </a:p>
        </p:txBody>
      </p:sp>
      <p:sp>
        <p:nvSpPr>
          <p:cNvPr id="7" name="Text 2"/>
          <p:cNvSpPr/>
          <p:nvPr/>
        </p:nvSpPr>
        <p:spPr>
          <a:xfrm>
            <a:off x="7626096" y="5303520"/>
            <a:ext cx="6053328" cy="594360"/>
          </a:xfrm>
          <a:prstGeom prst="rect">
            <a:avLst/>
          </a:prstGeom>
          <a:noFill/>
          <a:ln/>
        </p:spPr>
        <p:txBody>
          <a:bodyPr wrap="square" lIns="0" tIns="0" rIns="0" bIns="0" rtlCol="0" anchor="ctr"/>
          <a:lstStyle/>
          <a:p>
            <a:pPr marL="0" indent="0" algn="ctr">
              <a:lnSpc>
                <a:spcPts val="2320"/>
              </a:lnSpc>
              <a:buNone/>
            </a:pPr>
            <a:r>
              <a:rPr lang="en-US" sz="1850" dirty="0">
                <a:solidFill>
                  <a:srgbClr val="3B3B3B"/>
                </a:solidFill>
                <a:latin typeface="思源黑体-思源黑体-Medium" pitchFamily="34" charset="0"/>
                <a:ea typeface="思源黑体-思源黑体-Medium" pitchFamily="34" charset="-122"/>
                <a:cs typeface="思源黑体-思源黑体-Medium" pitchFamily="34" charset="-120"/>
              </a:rPr>
              <a:t>Users must install Anaconda and several Python packages, including TensorFlow and Flask.</a:t>
            </a:r>
            <a:endParaRPr lang="en-US" sz="1850" dirty="0"/>
          </a:p>
        </p:txBody>
      </p:sp>
      <p:sp>
        <p:nvSpPr>
          <p:cNvPr id="8" name="Text 3"/>
          <p:cNvSpPr/>
          <p:nvPr/>
        </p:nvSpPr>
        <p:spPr>
          <a:xfrm>
            <a:off x="960120" y="5303520"/>
            <a:ext cx="6053328" cy="594360"/>
          </a:xfrm>
          <a:prstGeom prst="rect">
            <a:avLst/>
          </a:prstGeom>
          <a:noFill/>
          <a:ln/>
        </p:spPr>
        <p:txBody>
          <a:bodyPr wrap="square" lIns="0" tIns="0" rIns="0" bIns="0" rtlCol="0" anchor="ctr"/>
          <a:lstStyle/>
          <a:p>
            <a:pPr marL="0" indent="0" algn="ctr">
              <a:lnSpc>
                <a:spcPts val="2320"/>
              </a:lnSpc>
              <a:buNone/>
            </a:pPr>
            <a:r>
              <a:rPr lang="en-US" sz="1850" dirty="0">
                <a:solidFill>
                  <a:srgbClr val="3B3B3B"/>
                </a:solidFill>
                <a:latin typeface="思源黑体-思源黑体-Medium" pitchFamily="34" charset="0"/>
                <a:ea typeface="思源黑体-思源黑体-Medium" pitchFamily="34" charset="-122"/>
                <a:cs typeface="思源黑体-思源黑体-Medium" pitchFamily="34" charset="-120"/>
              </a:rPr>
              <a:t>The system integrates a model with a Flask application for image analysis.</a:t>
            </a:r>
            <a:endParaRPr lang="en-US" sz="1850" dirty="0"/>
          </a:p>
        </p:txBody>
      </p:sp>
      <p:sp>
        <p:nvSpPr>
          <p:cNvPr id="9" name="Text 4"/>
          <p:cNvSpPr/>
          <p:nvPr/>
        </p:nvSpPr>
        <p:spPr>
          <a:xfrm>
            <a:off x="7626096" y="4791456"/>
            <a:ext cx="6053328" cy="374904"/>
          </a:xfrm>
          <a:prstGeom prst="rect">
            <a:avLst/>
          </a:prstGeom>
          <a:noFill/>
          <a:ln/>
        </p:spPr>
        <p:txBody>
          <a:bodyPr wrap="none" lIns="0" tIns="0" rIns="0" bIns="0" rtlCol="0" anchor="ctr"/>
          <a:lstStyle/>
          <a:p>
            <a:pPr marL="0" indent="0" algn="ctr">
              <a:lnSpc>
                <a:spcPts val="2900"/>
              </a:lnSpc>
              <a:buNone/>
            </a:pPr>
            <a:r>
              <a:rPr lang="en-US" sz="2320" dirty="0">
                <a:solidFill>
                  <a:srgbClr val="3B3B3B"/>
                </a:solidFill>
                <a:latin typeface="思源黑体-思源黑体-Medium" pitchFamily="34" charset="0"/>
                <a:ea typeface="思源黑体-思源黑体-Medium" pitchFamily="34" charset="-122"/>
                <a:cs typeface="思源黑体-思源黑体-Medium" pitchFamily="34" charset="-120"/>
              </a:rPr>
              <a:t>Prerequisites</a:t>
            </a:r>
            <a:endParaRPr lang="en-US" sz="232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0"/>
            <a:ext cx="14630400" cy="2807208"/>
          </a:xfrm>
          <a:prstGeom prst="rect">
            <a:avLst/>
          </a:prstGeom>
        </p:spPr>
      </p:pic>
      <p:pic>
        <p:nvPicPr>
          <p:cNvPr id="4" name="Image 2" descr="preencoded.png"/>
          <p:cNvPicPr>
            <a:picLocks noChangeAspect="1"/>
          </p:cNvPicPr>
          <p:nvPr/>
        </p:nvPicPr>
        <p:blipFill>
          <a:blip r:embed="rId5"/>
          <a:stretch>
            <a:fillRect/>
          </a:stretch>
        </p:blipFill>
        <p:spPr>
          <a:xfrm>
            <a:off x="5248656" y="4471416"/>
            <a:ext cx="4142232" cy="1709928"/>
          </a:xfrm>
          <a:prstGeom prst="rect">
            <a:avLst/>
          </a:prstGeom>
        </p:spPr>
      </p:pic>
      <p:pic>
        <p:nvPicPr>
          <p:cNvPr id="5" name="Image 3" descr="preencoded.png"/>
          <p:cNvPicPr>
            <a:picLocks noChangeAspect="1"/>
          </p:cNvPicPr>
          <p:nvPr/>
        </p:nvPicPr>
        <p:blipFill>
          <a:blip r:embed="rId5"/>
          <a:stretch>
            <a:fillRect/>
          </a:stretch>
        </p:blipFill>
        <p:spPr>
          <a:xfrm>
            <a:off x="841248" y="4471416"/>
            <a:ext cx="4142232" cy="1709928"/>
          </a:xfrm>
          <a:prstGeom prst="rect">
            <a:avLst/>
          </a:prstGeom>
        </p:spPr>
      </p:pic>
      <p:pic>
        <p:nvPicPr>
          <p:cNvPr id="6" name="Image 4" descr="preencoded.png"/>
          <p:cNvPicPr>
            <a:picLocks noChangeAspect="1"/>
          </p:cNvPicPr>
          <p:nvPr/>
        </p:nvPicPr>
        <p:blipFill>
          <a:blip r:embed="rId5"/>
          <a:stretch>
            <a:fillRect/>
          </a:stretch>
        </p:blipFill>
        <p:spPr>
          <a:xfrm>
            <a:off x="9656064" y="4471416"/>
            <a:ext cx="4142232" cy="1709928"/>
          </a:xfrm>
          <a:prstGeom prst="rect">
            <a:avLst/>
          </a:prstGeom>
        </p:spPr>
      </p:pic>
      <p:sp>
        <p:nvSpPr>
          <p:cNvPr id="7" name="Text 0"/>
          <p:cNvSpPr/>
          <p:nvPr/>
        </p:nvSpPr>
        <p:spPr>
          <a:xfrm>
            <a:off x="9893808" y="5468112"/>
            <a:ext cx="3675888" cy="594360"/>
          </a:xfrm>
          <a:prstGeom prst="rect">
            <a:avLst/>
          </a:prstGeom>
          <a:noFill/>
          <a:ln/>
        </p:spPr>
        <p:txBody>
          <a:bodyPr wrap="square" lIns="0" tIns="0" rIns="0" bIns="0" rtlCol="0" anchor="ctr"/>
          <a:lstStyle/>
          <a:p>
            <a:pPr marL="0" indent="0" algn="ctr">
              <a:lnSpc>
                <a:spcPts val="2320"/>
              </a:lnSpc>
              <a:buNone/>
            </a:pPr>
            <a:r>
              <a:rPr lang="en-US" sz="1850" dirty="0">
                <a:solidFill>
                  <a:srgbClr val="3B3B3B"/>
                </a:solidFill>
                <a:latin typeface="思源黑体-思源黑体-Medium" pitchFamily="34" charset="0"/>
                <a:ea typeface="思源黑体-思源黑体-Medium" pitchFamily="34" charset="-122"/>
                <a:cs typeface="思源黑体-思源黑体-Medium" pitchFamily="34" charset="-120"/>
              </a:rPr>
              <a:t>Enhance abilities for insights analysis.</a:t>
            </a:r>
            <a:endParaRPr lang="en-US" sz="1850" dirty="0"/>
          </a:p>
        </p:txBody>
      </p:sp>
      <p:sp>
        <p:nvSpPr>
          <p:cNvPr id="8" name="Text 1"/>
          <p:cNvSpPr/>
          <p:nvPr/>
        </p:nvSpPr>
        <p:spPr>
          <a:xfrm>
            <a:off x="1078992" y="5468112"/>
            <a:ext cx="3675888" cy="594360"/>
          </a:xfrm>
          <a:prstGeom prst="rect">
            <a:avLst/>
          </a:prstGeom>
          <a:noFill/>
          <a:ln/>
        </p:spPr>
        <p:txBody>
          <a:bodyPr wrap="square" lIns="0" tIns="0" rIns="0" bIns="0" rtlCol="0" anchor="ctr"/>
          <a:lstStyle/>
          <a:p>
            <a:pPr marL="0" indent="0" algn="ctr">
              <a:lnSpc>
                <a:spcPts val="2320"/>
              </a:lnSpc>
              <a:buNone/>
            </a:pPr>
            <a:r>
              <a:rPr lang="en-US" sz="1850" dirty="0">
                <a:solidFill>
                  <a:srgbClr val="3B3B3B"/>
                </a:solidFill>
                <a:latin typeface="思源黑体-思源黑体-Medium" pitchFamily="34" charset="0"/>
                <a:ea typeface="思源黑体-思源黑体-Medium" pitchFamily="34" charset="-122"/>
                <a:cs typeface="思源黑体-思源黑体-Medium" pitchFamily="34" charset="-120"/>
              </a:rPr>
              <a:t>Grasp fundamental concepts and techniques.</a:t>
            </a:r>
            <a:endParaRPr lang="en-US" sz="1850" dirty="0"/>
          </a:p>
        </p:txBody>
      </p:sp>
      <p:sp>
        <p:nvSpPr>
          <p:cNvPr id="9" name="Text 2"/>
          <p:cNvSpPr/>
          <p:nvPr/>
        </p:nvSpPr>
        <p:spPr>
          <a:xfrm>
            <a:off x="9893808" y="4590288"/>
            <a:ext cx="3675888" cy="740664"/>
          </a:xfrm>
          <a:prstGeom prst="rect">
            <a:avLst/>
          </a:prstGeom>
          <a:noFill/>
          <a:ln/>
        </p:spPr>
        <p:txBody>
          <a:bodyPr wrap="square" lIns="0" tIns="0" rIns="0" bIns="0" rtlCol="0" anchor="ctr"/>
          <a:lstStyle/>
          <a:p>
            <a:pPr marL="0" indent="0" algn="ctr">
              <a:lnSpc>
                <a:spcPts val="2900"/>
              </a:lnSpc>
              <a:buNone/>
            </a:pPr>
            <a:r>
              <a:rPr lang="en-US" sz="2320" dirty="0">
                <a:solidFill>
                  <a:srgbClr val="3B3B3B"/>
                </a:solidFill>
                <a:latin typeface="思源黑体-思源黑体-Medium" pitchFamily="34" charset="0"/>
                <a:ea typeface="思源黑体-思源黑体-Medium" pitchFamily="34" charset="-122"/>
                <a:cs typeface="思源黑体-思源黑体-Medium" pitchFamily="34" charset="-120"/>
              </a:rPr>
              <a:t>Develop Data Visualization Skills</a:t>
            </a:r>
            <a:endParaRPr lang="en-US" sz="2320" dirty="0"/>
          </a:p>
        </p:txBody>
      </p:sp>
      <p:sp>
        <p:nvSpPr>
          <p:cNvPr id="10" name="Text 3"/>
          <p:cNvSpPr/>
          <p:nvPr/>
        </p:nvSpPr>
        <p:spPr>
          <a:xfrm>
            <a:off x="1078992" y="4590288"/>
            <a:ext cx="3675888" cy="740664"/>
          </a:xfrm>
          <a:prstGeom prst="rect">
            <a:avLst/>
          </a:prstGeom>
          <a:noFill/>
          <a:ln/>
        </p:spPr>
        <p:txBody>
          <a:bodyPr wrap="square" lIns="0" tIns="0" rIns="0" bIns="0" rtlCol="0" anchor="ctr"/>
          <a:lstStyle/>
          <a:p>
            <a:pPr marL="0" indent="0" algn="ctr">
              <a:lnSpc>
                <a:spcPts val="2900"/>
              </a:lnSpc>
              <a:buNone/>
            </a:pPr>
            <a:r>
              <a:rPr lang="en-US" sz="2320" dirty="0">
                <a:solidFill>
                  <a:srgbClr val="3B3B3B"/>
                </a:solidFill>
                <a:latin typeface="思源黑体-思源黑体-Medium" pitchFamily="34" charset="0"/>
                <a:ea typeface="思源黑体-思源黑体-Medium" pitchFamily="34" charset="-122"/>
                <a:cs typeface="思源黑体-思源黑体-Medium" pitchFamily="34" charset="-120"/>
              </a:rPr>
              <a:t>Understand Deep Learning</a:t>
            </a:r>
            <a:endParaRPr lang="en-US" sz="2320" dirty="0"/>
          </a:p>
        </p:txBody>
      </p:sp>
      <p:sp>
        <p:nvSpPr>
          <p:cNvPr id="11" name="Text 4"/>
          <p:cNvSpPr/>
          <p:nvPr/>
        </p:nvSpPr>
        <p:spPr>
          <a:xfrm>
            <a:off x="832104" y="3456432"/>
            <a:ext cx="12984480" cy="740664"/>
          </a:xfrm>
          <a:prstGeom prst="rect">
            <a:avLst/>
          </a:prstGeom>
          <a:noFill/>
          <a:ln/>
        </p:spPr>
        <p:txBody>
          <a:bodyPr wrap="none" lIns="0" tIns="0" rIns="0" bIns="0" rtlCol="0" anchor="ctr"/>
          <a:lstStyle/>
          <a:p>
            <a:pPr marL="0" indent="0" algn="l">
              <a:lnSpc>
                <a:spcPts val="5800"/>
              </a:lnSpc>
              <a:buNone/>
            </a:pPr>
            <a:r>
              <a:rPr lang="en-US" sz="4640" dirty="0">
                <a:solidFill>
                  <a:srgbClr val="5260E3"/>
                </a:solidFill>
                <a:latin typeface="思源黑体-思源黑体-Medium" pitchFamily="34" charset="0"/>
                <a:ea typeface="思源黑体-思源黑体-Medium" pitchFamily="34" charset="-122"/>
                <a:cs typeface="思源黑体-思源黑体-Medium" pitchFamily="34" charset="-120"/>
              </a:rPr>
              <a:t>Project Objectives</a:t>
            </a:r>
            <a:endParaRPr lang="en-US" sz="4640" dirty="0"/>
          </a:p>
        </p:txBody>
      </p:sp>
      <p:sp>
        <p:nvSpPr>
          <p:cNvPr id="12" name="Text 5"/>
          <p:cNvSpPr/>
          <p:nvPr/>
        </p:nvSpPr>
        <p:spPr>
          <a:xfrm>
            <a:off x="5486400" y="4590288"/>
            <a:ext cx="3675888" cy="740664"/>
          </a:xfrm>
          <a:prstGeom prst="rect">
            <a:avLst/>
          </a:prstGeom>
          <a:noFill/>
          <a:ln/>
        </p:spPr>
        <p:txBody>
          <a:bodyPr wrap="square" lIns="0" tIns="0" rIns="0" bIns="0" rtlCol="0" anchor="ctr"/>
          <a:lstStyle/>
          <a:p>
            <a:pPr marL="0" indent="0" algn="ctr">
              <a:lnSpc>
                <a:spcPts val="2900"/>
              </a:lnSpc>
              <a:buNone/>
            </a:pPr>
            <a:r>
              <a:rPr lang="en-US" sz="2320" dirty="0">
                <a:solidFill>
                  <a:srgbClr val="3B3B3B"/>
                </a:solidFill>
                <a:latin typeface="思源黑体-思源黑体-Medium" pitchFamily="34" charset="0"/>
                <a:ea typeface="思源黑体-思源黑体-Medium" pitchFamily="34" charset="-122"/>
                <a:cs typeface="思源黑体-思源黑体-Medium" pitchFamily="34" charset="-120"/>
              </a:rPr>
              <a:t>Data Preprocessing Knowledge</a:t>
            </a:r>
            <a:endParaRPr lang="en-US" sz="2320" dirty="0"/>
          </a:p>
        </p:txBody>
      </p:sp>
      <p:sp>
        <p:nvSpPr>
          <p:cNvPr id="13" name="Text 6"/>
          <p:cNvSpPr/>
          <p:nvPr/>
        </p:nvSpPr>
        <p:spPr>
          <a:xfrm>
            <a:off x="5486400" y="5468112"/>
            <a:ext cx="3675888" cy="594360"/>
          </a:xfrm>
          <a:prstGeom prst="rect">
            <a:avLst/>
          </a:prstGeom>
          <a:noFill/>
          <a:ln/>
        </p:spPr>
        <p:txBody>
          <a:bodyPr wrap="square" lIns="0" tIns="0" rIns="0" bIns="0" rtlCol="0" anchor="ctr"/>
          <a:lstStyle/>
          <a:p>
            <a:pPr marL="0" indent="0" algn="ctr">
              <a:lnSpc>
                <a:spcPts val="2320"/>
              </a:lnSpc>
              <a:buNone/>
            </a:pPr>
            <a:r>
              <a:rPr lang="en-US" sz="1850" dirty="0">
                <a:solidFill>
                  <a:srgbClr val="3B3B3B"/>
                </a:solidFill>
                <a:latin typeface="思源黑体-思源黑体-Medium" pitchFamily="34" charset="0"/>
                <a:ea typeface="思源黑体-思源黑体-Medium" pitchFamily="34" charset="-122"/>
                <a:cs typeface="思源黑体-思源黑体-Medium" pitchFamily="34" charset="-120"/>
              </a:rPr>
              <a:t>Learn data transformation techniques.</a:t>
            </a:r>
            <a:endParaRPr lang="en-US" sz="18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0"/>
            <a:ext cx="14630400" cy="8238744"/>
          </a:xfrm>
          <a:prstGeom prst="rect">
            <a:avLst/>
          </a:prstGeom>
        </p:spPr>
      </p:pic>
      <p:pic>
        <p:nvPicPr>
          <p:cNvPr id="4" name="Image 2" descr="preencoded.png"/>
          <p:cNvPicPr>
            <a:picLocks noChangeAspect="1"/>
          </p:cNvPicPr>
          <p:nvPr/>
        </p:nvPicPr>
        <p:blipFill>
          <a:blip r:embed="rId5"/>
          <a:stretch>
            <a:fillRect/>
          </a:stretch>
        </p:blipFill>
        <p:spPr>
          <a:xfrm>
            <a:off x="5175504" y="3172968"/>
            <a:ext cx="4297680" cy="950976"/>
          </a:xfrm>
          <a:prstGeom prst="rect">
            <a:avLst/>
          </a:prstGeom>
        </p:spPr>
      </p:pic>
      <p:pic>
        <p:nvPicPr>
          <p:cNvPr id="5" name="Image 3" descr="preencoded.png"/>
          <p:cNvPicPr>
            <a:picLocks noChangeAspect="1"/>
          </p:cNvPicPr>
          <p:nvPr/>
        </p:nvPicPr>
        <p:blipFill>
          <a:blip r:embed="rId6"/>
          <a:stretch>
            <a:fillRect/>
          </a:stretch>
        </p:blipFill>
        <p:spPr>
          <a:xfrm>
            <a:off x="9500616" y="3172968"/>
            <a:ext cx="4297680" cy="950976"/>
          </a:xfrm>
          <a:prstGeom prst="rect">
            <a:avLst/>
          </a:prstGeom>
        </p:spPr>
      </p:pic>
      <p:pic>
        <p:nvPicPr>
          <p:cNvPr id="6" name="Image 4" descr="preencoded.png"/>
          <p:cNvPicPr>
            <a:picLocks noChangeAspect="1"/>
          </p:cNvPicPr>
          <p:nvPr/>
        </p:nvPicPr>
        <p:blipFill>
          <a:blip r:embed="rId5"/>
          <a:stretch>
            <a:fillRect/>
          </a:stretch>
        </p:blipFill>
        <p:spPr>
          <a:xfrm>
            <a:off x="841248" y="3172968"/>
            <a:ext cx="4297680" cy="950976"/>
          </a:xfrm>
          <a:prstGeom prst="rect">
            <a:avLst/>
          </a:prstGeom>
        </p:spPr>
      </p:pic>
      <p:sp>
        <p:nvSpPr>
          <p:cNvPr id="7" name="Text 0"/>
          <p:cNvSpPr/>
          <p:nvPr/>
        </p:nvSpPr>
        <p:spPr>
          <a:xfrm>
            <a:off x="9729216" y="4983480"/>
            <a:ext cx="3831336" cy="594360"/>
          </a:xfrm>
          <a:prstGeom prst="rect">
            <a:avLst/>
          </a:prstGeom>
          <a:noFill/>
          <a:ln/>
        </p:spPr>
        <p:txBody>
          <a:bodyPr wrap="square" lIns="0" tIns="0" rIns="0" bIns="0" rtlCol="0" anchor="ctr"/>
          <a:lstStyle/>
          <a:p>
            <a:pPr marL="0" indent="0" algn="ctr">
              <a:lnSpc>
                <a:spcPts val="2320"/>
              </a:lnSpc>
              <a:buNone/>
            </a:pPr>
            <a:r>
              <a:rPr lang="en-US" sz="1850" dirty="0">
                <a:solidFill>
                  <a:srgbClr val="3B3B3B"/>
                </a:solidFill>
                <a:latin typeface="思源黑体-思源黑体-Medium" pitchFamily="34" charset="0"/>
                <a:ea typeface="思源黑体-思源黑体-Medium" pitchFamily="34" charset="-122"/>
                <a:cs typeface="思源黑体-思源黑体-Medium" pitchFamily="34" charset="-120"/>
              </a:rPr>
              <a:t>The results are displayed on the UI for the user to see.</a:t>
            </a:r>
            <a:endParaRPr lang="en-US" sz="1850" dirty="0"/>
          </a:p>
        </p:txBody>
      </p:sp>
      <p:sp>
        <p:nvSpPr>
          <p:cNvPr id="8" name="Text 1"/>
          <p:cNvSpPr/>
          <p:nvPr/>
        </p:nvSpPr>
        <p:spPr>
          <a:xfrm>
            <a:off x="7232904" y="3429000"/>
            <a:ext cx="173736" cy="438912"/>
          </a:xfrm>
          <a:prstGeom prst="rect">
            <a:avLst/>
          </a:prstGeom>
          <a:noFill/>
          <a:ln/>
        </p:spPr>
        <p:txBody>
          <a:bodyPr wrap="none" lIns="0" tIns="0" rIns="0" bIns="0" rtlCol="0" anchor="ctr"/>
          <a:lstStyle/>
          <a:p>
            <a:pPr marL="0" indent="0" algn="ctr">
              <a:lnSpc>
                <a:spcPts val="2780"/>
              </a:lnSpc>
              <a:buNone/>
            </a:pPr>
            <a:r>
              <a:rPr lang="en-US" sz="2320" dirty="0">
                <a:solidFill>
                  <a:srgbClr val="545454"/>
                </a:solidFill>
                <a:latin typeface="思源黑体-思源黑体-Medium" pitchFamily="34" charset="0"/>
                <a:ea typeface="思源黑体-思源黑体-Medium" pitchFamily="34" charset="-122"/>
                <a:cs typeface="思源黑体-思源黑体-Medium" pitchFamily="34" charset="-120"/>
              </a:rPr>
              <a:t>2</a:t>
            </a:r>
            <a:endParaRPr lang="en-US" sz="2320" dirty="0"/>
          </a:p>
        </p:txBody>
      </p:sp>
      <p:sp>
        <p:nvSpPr>
          <p:cNvPr id="9" name="Text 2"/>
          <p:cNvSpPr/>
          <p:nvPr/>
        </p:nvSpPr>
        <p:spPr>
          <a:xfrm>
            <a:off x="5404104" y="4983480"/>
            <a:ext cx="3831336" cy="594360"/>
          </a:xfrm>
          <a:prstGeom prst="rect">
            <a:avLst/>
          </a:prstGeom>
          <a:noFill/>
          <a:ln/>
        </p:spPr>
        <p:txBody>
          <a:bodyPr wrap="square" lIns="0" tIns="0" rIns="0" bIns="0" rtlCol="0" anchor="ctr"/>
          <a:lstStyle/>
          <a:p>
            <a:pPr marL="0" indent="0" algn="ctr">
              <a:lnSpc>
                <a:spcPts val="2320"/>
              </a:lnSpc>
              <a:buNone/>
            </a:pPr>
            <a:r>
              <a:rPr lang="en-US" sz="1850" dirty="0">
                <a:solidFill>
                  <a:srgbClr val="3B3B3B"/>
                </a:solidFill>
                <a:latin typeface="思源黑体-思源黑体-Medium" pitchFamily="34" charset="0"/>
                <a:ea typeface="思源黑体-思源黑体-Medium" pitchFamily="34" charset="-122"/>
                <a:cs typeface="思源黑体-思源黑体-Medium" pitchFamily="34" charset="-120"/>
              </a:rPr>
              <a:t>The model processes the selected image and predicts the outcome.</a:t>
            </a:r>
            <a:endParaRPr lang="en-US" sz="1850" dirty="0"/>
          </a:p>
        </p:txBody>
      </p:sp>
      <p:sp>
        <p:nvSpPr>
          <p:cNvPr id="10" name="Text 3"/>
          <p:cNvSpPr/>
          <p:nvPr/>
        </p:nvSpPr>
        <p:spPr>
          <a:xfrm>
            <a:off x="11558016" y="3429000"/>
            <a:ext cx="173736" cy="438912"/>
          </a:xfrm>
          <a:prstGeom prst="rect">
            <a:avLst/>
          </a:prstGeom>
          <a:noFill/>
          <a:ln/>
        </p:spPr>
        <p:txBody>
          <a:bodyPr wrap="none" lIns="0" tIns="0" rIns="0" bIns="0" rtlCol="0" anchor="ctr"/>
          <a:lstStyle/>
          <a:p>
            <a:pPr marL="0" indent="0" algn="ctr">
              <a:lnSpc>
                <a:spcPts val="2780"/>
              </a:lnSpc>
              <a:buNone/>
            </a:pPr>
            <a:r>
              <a:rPr lang="en-US" sz="2320" dirty="0">
                <a:solidFill>
                  <a:srgbClr val="545454"/>
                </a:solidFill>
                <a:latin typeface="思源黑体-思源黑体-Medium" pitchFamily="34" charset="0"/>
                <a:ea typeface="思源黑体-思源黑体-Medium" pitchFamily="34" charset="-122"/>
                <a:cs typeface="思源黑体-思源黑体-Medium" pitchFamily="34" charset="-120"/>
              </a:rPr>
              <a:t>3</a:t>
            </a:r>
            <a:endParaRPr lang="en-US" sz="2320" dirty="0"/>
          </a:p>
        </p:txBody>
      </p:sp>
      <p:sp>
        <p:nvSpPr>
          <p:cNvPr id="11" name="Text 4"/>
          <p:cNvSpPr/>
          <p:nvPr/>
        </p:nvSpPr>
        <p:spPr>
          <a:xfrm>
            <a:off x="9729216" y="4471416"/>
            <a:ext cx="3831336" cy="374904"/>
          </a:xfrm>
          <a:prstGeom prst="rect">
            <a:avLst/>
          </a:prstGeom>
          <a:noFill/>
          <a:ln/>
        </p:spPr>
        <p:txBody>
          <a:bodyPr wrap="none" lIns="0" tIns="0" rIns="0" bIns="0" rtlCol="0" anchor="ctr"/>
          <a:lstStyle/>
          <a:p>
            <a:pPr marL="0" indent="0" algn="ctr">
              <a:lnSpc>
                <a:spcPts val="2900"/>
              </a:lnSpc>
              <a:buNone/>
            </a:pPr>
            <a:r>
              <a:rPr lang="en-US" sz="2320" dirty="0">
                <a:solidFill>
                  <a:srgbClr val="3B3B3B"/>
                </a:solidFill>
                <a:latin typeface="思源黑体-思源黑体-Medium" pitchFamily="34" charset="0"/>
                <a:ea typeface="思源黑体-思源黑体-Medium" pitchFamily="34" charset="-122"/>
                <a:cs typeface="思源黑体-思源黑体-Medium" pitchFamily="34" charset="-120"/>
              </a:rPr>
              <a:t>Results Display</a:t>
            </a:r>
            <a:endParaRPr lang="en-US" sz="2320" dirty="0"/>
          </a:p>
        </p:txBody>
      </p:sp>
      <p:sp>
        <p:nvSpPr>
          <p:cNvPr id="12" name="Text 5"/>
          <p:cNvSpPr/>
          <p:nvPr/>
        </p:nvSpPr>
        <p:spPr>
          <a:xfrm>
            <a:off x="1078992" y="4983480"/>
            <a:ext cx="3831336" cy="594360"/>
          </a:xfrm>
          <a:prstGeom prst="rect">
            <a:avLst/>
          </a:prstGeom>
          <a:noFill/>
          <a:ln/>
        </p:spPr>
        <p:txBody>
          <a:bodyPr wrap="square" lIns="0" tIns="0" rIns="0" bIns="0" rtlCol="0" anchor="ctr"/>
          <a:lstStyle/>
          <a:p>
            <a:pPr marL="0" indent="0" algn="ctr">
              <a:lnSpc>
                <a:spcPts val="2320"/>
              </a:lnSpc>
              <a:buNone/>
            </a:pPr>
            <a:r>
              <a:rPr lang="en-US" sz="1850" dirty="0">
                <a:solidFill>
                  <a:srgbClr val="3B3B3B"/>
                </a:solidFill>
                <a:latin typeface="思源黑体-思源黑体-Medium" pitchFamily="34" charset="0"/>
                <a:ea typeface="思源黑体-思源黑体-Medium" pitchFamily="34" charset="-122"/>
                <a:cs typeface="思源黑体-思源黑体-Medium" pitchFamily="34" charset="-120"/>
              </a:rPr>
              <a:t>The user selects an image through the UI.</a:t>
            </a:r>
            <a:endParaRPr lang="en-US" sz="1850" dirty="0"/>
          </a:p>
        </p:txBody>
      </p:sp>
      <p:sp>
        <p:nvSpPr>
          <p:cNvPr id="13" name="Text 6"/>
          <p:cNvSpPr/>
          <p:nvPr/>
        </p:nvSpPr>
        <p:spPr>
          <a:xfrm>
            <a:off x="2907792" y="3429000"/>
            <a:ext cx="173736" cy="438912"/>
          </a:xfrm>
          <a:prstGeom prst="rect">
            <a:avLst/>
          </a:prstGeom>
          <a:noFill/>
          <a:ln/>
        </p:spPr>
        <p:txBody>
          <a:bodyPr wrap="none" lIns="0" tIns="0" rIns="0" bIns="0" rtlCol="0" anchor="ctr"/>
          <a:lstStyle/>
          <a:p>
            <a:pPr marL="0" indent="0" algn="ctr">
              <a:lnSpc>
                <a:spcPts val="2780"/>
              </a:lnSpc>
              <a:buNone/>
            </a:pPr>
            <a:r>
              <a:rPr lang="en-US" sz="2320" dirty="0">
                <a:solidFill>
                  <a:srgbClr val="545454"/>
                </a:solidFill>
                <a:latin typeface="思源黑体-思源黑体-Medium" pitchFamily="34" charset="0"/>
                <a:ea typeface="思源黑体-思源黑体-Medium" pitchFamily="34" charset="-122"/>
                <a:cs typeface="思源黑体-思源黑体-Medium" pitchFamily="34" charset="-120"/>
              </a:rPr>
              <a:t>1</a:t>
            </a:r>
            <a:endParaRPr lang="en-US" sz="2320" dirty="0"/>
          </a:p>
        </p:txBody>
      </p:sp>
      <p:sp>
        <p:nvSpPr>
          <p:cNvPr id="14" name="Text 7"/>
          <p:cNvSpPr/>
          <p:nvPr/>
        </p:nvSpPr>
        <p:spPr>
          <a:xfrm>
            <a:off x="5404104" y="4471416"/>
            <a:ext cx="3831336" cy="374904"/>
          </a:xfrm>
          <a:prstGeom prst="rect">
            <a:avLst/>
          </a:prstGeom>
          <a:noFill/>
          <a:ln/>
        </p:spPr>
        <p:txBody>
          <a:bodyPr wrap="none" lIns="0" tIns="0" rIns="0" bIns="0" rtlCol="0" anchor="ctr"/>
          <a:lstStyle/>
          <a:p>
            <a:pPr marL="0" indent="0" algn="ctr">
              <a:lnSpc>
                <a:spcPts val="2900"/>
              </a:lnSpc>
              <a:buNone/>
            </a:pPr>
            <a:r>
              <a:rPr lang="en-US" sz="2320" dirty="0">
                <a:solidFill>
                  <a:srgbClr val="3B3B3B"/>
                </a:solidFill>
                <a:latin typeface="思源黑体-思源黑体-Medium" pitchFamily="34" charset="0"/>
                <a:ea typeface="思源黑体-思源黑体-Medium" pitchFamily="34" charset="-122"/>
                <a:cs typeface="思源黑体-思源黑体-Medium" pitchFamily="34" charset="-120"/>
              </a:rPr>
              <a:t>Model Processing</a:t>
            </a:r>
            <a:endParaRPr lang="en-US" sz="2320" dirty="0"/>
          </a:p>
        </p:txBody>
      </p:sp>
      <p:sp>
        <p:nvSpPr>
          <p:cNvPr id="15" name="Text 8"/>
          <p:cNvSpPr/>
          <p:nvPr/>
        </p:nvSpPr>
        <p:spPr>
          <a:xfrm>
            <a:off x="1078992" y="4471416"/>
            <a:ext cx="3831336" cy="374904"/>
          </a:xfrm>
          <a:prstGeom prst="rect">
            <a:avLst/>
          </a:prstGeom>
          <a:noFill/>
          <a:ln/>
        </p:spPr>
        <p:txBody>
          <a:bodyPr wrap="none" lIns="0" tIns="0" rIns="0" bIns="0" rtlCol="0" anchor="ctr"/>
          <a:lstStyle/>
          <a:p>
            <a:pPr marL="0" indent="0" algn="ctr">
              <a:lnSpc>
                <a:spcPts val="2900"/>
              </a:lnSpc>
              <a:buNone/>
            </a:pPr>
            <a:r>
              <a:rPr lang="en-US" sz="2320" dirty="0">
                <a:solidFill>
                  <a:srgbClr val="3B3B3B"/>
                </a:solidFill>
                <a:latin typeface="思源黑体-思源黑体-Medium" pitchFamily="34" charset="0"/>
                <a:ea typeface="思源黑体-思源黑体-Medium" pitchFamily="34" charset="-122"/>
                <a:cs typeface="思源黑体-思源黑体-Medium" pitchFamily="34" charset="-120"/>
              </a:rPr>
              <a:t>User Image Selection</a:t>
            </a:r>
            <a:endParaRPr lang="en-US" sz="2320" dirty="0"/>
          </a:p>
        </p:txBody>
      </p:sp>
      <p:sp>
        <p:nvSpPr>
          <p:cNvPr id="16" name="Text 9"/>
          <p:cNvSpPr/>
          <p:nvPr/>
        </p:nvSpPr>
        <p:spPr>
          <a:xfrm>
            <a:off x="832104" y="2157984"/>
            <a:ext cx="12984480" cy="740664"/>
          </a:xfrm>
          <a:prstGeom prst="rect">
            <a:avLst/>
          </a:prstGeom>
          <a:noFill/>
          <a:ln/>
        </p:spPr>
        <p:txBody>
          <a:bodyPr wrap="none" lIns="0" tIns="0" rIns="0" bIns="0" rtlCol="0" anchor="ctr"/>
          <a:lstStyle/>
          <a:p>
            <a:pPr marL="0" indent="0" algn="l">
              <a:lnSpc>
                <a:spcPts val="5800"/>
              </a:lnSpc>
              <a:buNone/>
            </a:pPr>
            <a:r>
              <a:rPr lang="en-US" sz="4640" dirty="0">
                <a:solidFill>
                  <a:srgbClr val="5260E3"/>
                </a:solidFill>
                <a:latin typeface="思源黑体-思源黑体-Medium" pitchFamily="34" charset="0"/>
                <a:ea typeface="思源黑体-思源黑体-Medium" pitchFamily="34" charset="-122"/>
                <a:cs typeface="思源黑体-思源黑体-Medium" pitchFamily="34" charset="-120"/>
              </a:rPr>
              <a:t>Project Flow</a:t>
            </a:r>
            <a:endParaRPr lang="en-US" sz="464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9656064" y="0"/>
            <a:ext cx="4974336" cy="8238744"/>
          </a:xfrm>
          <a:prstGeom prst="rect">
            <a:avLst/>
          </a:prstGeom>
        </p:spPr>
      </p:pic>
      <p:pic>
        <p:nvPicPr>
          <p:cNvPr id="4" name="Image 2" descr="preencoded.png"/>
          <p:cNvPicPr>
            <a:picLocks noChangeAspect="1"/>
          </p:cNvPicPr>
          <p:nvPr/>
        </p:nvPicPr>
        <p:blipFill>
          <a:blip r:embed="rId5"/>
          <a:stretch>
            <a:fillRect/>
          </a:stretch>
        </p:blipFill>
        <p:spPr>
          <a:xfrm>
            <a:off x="841248" y="4407408"/>
            <a:ext cx="475488" cy="475488"/>
          </a:xfrm>
          <a:prstGeom prst="rect">
            <a:avLst/>
          </a:prstGeom>
        </p:spPr>
      </p:pic>
      <p:pic>
        <p:nvPicPr>
          <p:cNvPr id="5" name="Image 3" descr="preencoded.png"/>
          <p:cNvPicPr>
            <a:picLocks noChangeAspect="1"/>
          </p:cNvPicPr>
          <p:nvPr/>
        </p:nvPicPr>
        <p:blipFill>
          <a:blip r:embed="rId5"/>
          <a:stretch>
            <a:fillRect/>
          </a:stretch>
        </p:blipFill>
        <p:spPr>
          <a:xfrm>
            <a:off x="841248" y="6099048"/>
            <a:ext cx="475488" cy="475488"/>
          </a:xfrm>
          <a:prstGeom prst="rect">
            <a:avLst/>
          </a:prstGeom>
        </p:spPr>
      </p:pic>
      <p:pic>
        <p:nvPicPr>
          <p:cNvPr id="6" name="Image 4" descr="preencoded.png"/>
          <p:cNvPicPr>
            <a:picLocks noChangeAspect="1"/>
          </p:cNvPicPr>
          <p:nvPr/>
        </p:nvPicPr>
        <p:blipFill>
          <a:blip r:embed="rId5"/>
          <a:stretch>
            <a:fillRect/>
          </a:stretch>
        </p:blipFill>
        <p:spPr>
          <a:xfrm>
            <a:off x="841248" y="2724912"/>
            <a:ext cx="475488" cy="475488"/>
          </a:xfrm>
          <a:prstGeom prst="rect">
            <a:avLst/>
          </a:prstGeom>
        </p:spPr>
      </p:pic>
      <p:sp>
        <p:nvSpPr>
          <p:cNvPr id="7" name="Text 0"/>
          <p:cNvSpPr/>
          <p:nvPr/>
        </p:nvSpPr>
        <p:spPr>
          <a:xfrm>
            <a:off x="832104" y="731520"/>
            <a:ext cx="8010144" cy="1481328"/>
          </a:xfrm>
          <a:prstGeom prst="rect">
            <a:avLst/>
          </a:prstGeom>
          <a:noFill/>
          <a:ln/>
        </p:spPr>
        <p:txBody>
          <a:bodyPr wrap="square" lIns="0" tIns="0" rIns="0" bIns="0" rtlCol="0" anchor="ctr"/>
          <a:lstStyle/>
          <a:p>
            <a:pPr marL="0" indent="0" algn="l">
              <a:lnSpc>
                <a:spcPts val="5800"/>
              </a:lnSpc>
              <a:buNone/>
            </a:pPr>
            <a:r>
              <a:rPr lang="en-US" sz="4640" dirty="0">
                <a:solidFill>
                  <a:srgbClr val="5260E3"/>
                </a:solidFill>
                <a:latin typeface="思源黑体-思源黑体-Medium" pitchFamily="34" charset="0"/>
                <a:ea typeface="思源黑体-思源黑体-Medium" pitchFamily="34" charset="-122"/>
                <a:cs typeface="思源黑体-思源黑体-Medium" pitchFamily="34" charset="-120"/>
              </a:rPr>
              <a:t>Data Collection and Preparation</a:t>
            </a:r>
            <a:endParaRPr lang="en-US" sz="4640" dirty="0"/>
          </a:p>
        </p:txBody>
      </p:sp>
      <p:sp>
        <p:nvSpPr>
          <p:cNvPr id="8" name="Text 1"/>
          <p:cNvSpPr/>
          <p:nvPr/>
        </p:nvSpPr>
        <p:spPr>
          <a:xfrm>
            <a:off x="996696" y="4434840"/>
            <a:ext cx="173736" cy="438912"/>
          </a:xfrm>
          <a:prstGeom prst="rect">
            <a:avLst/>
          </a:prstGeom>
          <a:noFill/>
          <a:ln/>
        </p:spPr>
        <p:txBody>
          <a:bodyPr wrap="none" lIns="0" tIns="0" rIns="0" bIns="0" rtlCol="0" anchor="ctr"/>
          <a:lstStyle/>
          <a:p>
            <a:pPr marL="0" indent="0" algn="ctr">
              <a:lnSpc>
                <a:spcPts val="2780"/>
              </a:lnSpc>
              <a:buNone/>
            </a:pPr>
            <a:r>
              <a:rPr lang="en-US" sz="2320" dirty="0">
                <a:solidFill>
                  <a:srgbClr val="545454"/>
                </a:solidFill>
                <a:latin typeface="思源黑体-思源黑体-Medium" pitchFamily="34" charset="0"/>
                <a:ea typeface="思源黑体-思源黑体-Medium" pitchFamily="34" charset="-122"/>
                <a:cs typeface="思源黑体-思源黑体-Medium" pitchFamily="34" charset="-120"/>
              </a:rPr>
              <a:t>2</a:t>
            </a:r>
            <a:endParaRPr lang="en-US" sz="2320" dirty="0"/>
          </a:p>
        </p:txBody>
      </p:sp>
      <p:sp>
        <p:nvSpPr>
          <p:cNvPr id="9" name="Text 2"/>
          <p:cNvSpPr/>
          <p:nvPr/>
        </p:nvSpPr>
        <p:spPr>
          <a:xfrm>
            <a:off x="1609344" y="4946904"/>
            <a:ext cx="7214616" cy="594360"/>
          </a:xfrm>
          <a:prstGeom prst="rect">
            <a:avLst/>
          </a:prstGeom>
          <a:noFill/>
          <a:ln/>
        </p:spPr>
        <p:txBody>
          <a:bodyPr wrap="square" lIns="0" tIns="0" rIns="0" bIns="0" rtlCol="0" anchor="ctr"/>
          <a:lstStyle/>
          <a:p>
            <a:pPr marL="0" indent="0" algn="l">
              <a:lnSpc>
                <a:spcPts val="2320"/>
              </a:lnSpc>
              <a:buNone/>
            </a:pPr>
            <a:r>
              <a:rPr lang="en-US" sz="1850" dirty="0">
                <a:solidFill>
                  <a:srgbClr val="3B3B3B"/>
                </a:solidFill>
                <a:latin typeface="思源黑体-思源黑体-Medium" pitchFamily="34" charset="0"/>
                <a:ea typeface="思源黑体-思源黑体-Medium" pitchFamily="34" charset="-122"/>
                <a:cs typeface="思源黑体-思源黑体-Medium" pitchFamily="34" charset="-120"/>
              </a:rPr>
              <a:t>Techniques are employed to visualize and analyze the dataset for better understanding.</a:t>
            </a:r>
            <a:endParaRPr lang="en-US" sz="1850" dirty="0"/>
          </a:p>
        </p:txBody>
      </p:sp>
      <p:sp>
        <p:nvSpPr>
          <p:cNvPr id="10" name="Text 3"/>
          <p:cNvSpPr/>
          <p:nvPr/>
        </p:nvSpPr>
        <p:spPr>
          <a:xfrm>
            <a:off x="1609344" y="2752344"/>
            <a:ext cx="7214616" cy="374904"/>
          </a:xfrm>
          <a:prstGeom prst="rect">
            <a:avLst/>
          </a:prstGeom>
          <a:noFill/>
          <a:ln/>
        </p:spPr>
        <p:txBody>
          <a:bodyPr wrap="none" lIns="0" tIns="0" rIns="0" bIns="0" rtlCol="0" anchor="ctr"/>
          <a:lstStyle/>
          <a:p>
            <a:pPr marL="0" indent="0" algn="l">
              <a:lnSpc>
                <a:spcPts val="2900"/>
              </a:lnSpc>
              <a:buNone/>
            </a:pPr>
            <a:r>
              <a:rPr lang="en-US" sz="2320" dirty="0">
                <a:solidFill>
                  <a:srgbClr val="3B3B3B"/>
                </a:solidFill>
                <a:latin typeface="思源黑体-思源黑体-Medium" pitchFamily="34" charset="0"/>
                <a:ea typeface="思源黑体-思源黑体-Medium" pitchFamily="34" charset="-122"/>
                <a:cs typeface="思源黑体-思源黑体-Medium" pitchFamily="34" charset="-120"/>
              </a:rPr>
              <a:t>Dataset</a:t>
            </a:r>
            <a:endParaRPr lang="en-US" sz="2320" dirty="0"/>
          </a:p>
        </p:txBody>
      </p:sp>
      <p:sp>
        <p:nvSpPr>
          <p:cNvPr id="11" name="Text 4"/>
          <p:cNvSpPr/>
          <p:nvPr/>
        </p:nvSpPr>
        <p:spPr>
          <a:xfrm>
            <a:off x="1609344" y="6135624"/>
            <a:ext cx="7214616" cy="374904"/>
          </a:xfrm>
          <a:prstGeom prst="rect">
            <a:avLst/>
          </a:prstGeom>
          <a:noFill/>
          <a:ln/>
        </p:spPr>
        <p:txBody>
          <a:bodyPr wrap="none" lIns="0" tIns="0" rIns="0" bIns="0" rtlCol="0" anchor="ctr"/>
          <a:lstStyle/>
          <a:p>
            <a:pPr marL="0" indent="0" algn="l">
              <a:lnSpc>
                <a:spcPts val="2900"/>
              </a:lnSpc>
              <a:buNone/>
            </a:pPr>
            <a:r>
              <a:rPr lang="en-US" sz="2320" dirty="0">
                <a:solidFill>
                  <a:srgbClr val="3B3B3B"/>
                </a:solidFill>
                <a:latin typeface="思源黑体-思源黑体-Medium" pitchFamily="34" charset="0"/>
                <a:ea typeface="思源黑体-思源黑体-Medium" pitchFamily="34" charset="-122"/>
                <a:cs typeface="思源黑体-思源黑体-Medium" pitchFamily="34" charset="-120"/>
              </a:rPr>
              <a:t>Data Augmentation</a:t>
            </a:r>
            <a:endParaRPr lang="en-US" sz="2320" dirty="0"/>
          </a:p>
        </p:txBody>
      </p:sp>
      <p:sp>
        <p:nvSpPr>
          <p:cNvPr id="12" name="Text 5"/>
          <p:cNvSpPr/>
          <p:nvPr/>
        </p:nvSpPr>
        <p:spPr>
          <a:xfrm>
            <a:off x="996696" y="6117336"/>
            <a:ext cx="173736" cy="438912"/>
          </a:xfrm>
          <a:prstGeom prst="rect">
            <a:avLst/>
          </a:prstGeom>
          <a:noFill/>
          <a:ln/>
        </p:spPr>
        <p:txBody>
          <a:bodyPr wrap="none" lIns="0" tIns="0" rIns="0" bIns="0" rtlCol="0" anchor="ctr"/>
          <a:lstStyle/>
          <a:p>
            <a:pPr marL="0" indent="0" algn="ctr">
              <a:lnSpc>
                <a:spcPts val="2780"/>
              </a:lnSpc>
              <a:buNone/>
            </a:pPr>
            <a:r>
              <a:rPr lang="en-US" sz="2320" dirty="0">
                <a:solidFill>
                  <a:srgbClr val="545454"/>
                </a:solidFill>
                <a:latin typeface="思源黑体-思源黑体-Medium" pitchFamily="34" charset="0"/>
                <a:ea typeface="思源黑体-思源黑体-Medium" pitchFamily="34" charset="-122"/>
                <a:cs typeface="思源黑体-思源黑体-Medium" pitchFamily="34" charset="-120"/>
              </a:rPr>
              <a:t>3</a:t>
            </a:r>
            <a:endParaRPr lang="en-US" sz="2320" dirty="0"/>
          </a:p>
        </p:txBody>
      </p:sp>
      <p:sp>
        <p:nvSpPr>
          <p:cNvPr id="13" name="Text 6"/>
          <p:cNvSpPr/>
          <p:nvPr/>
        </p:nvSpPr>
        <p:spPr>
          <a:xfrm>
            <a:off x="1609344" y="4443984"/>
            <a:ext cx="7214616" cy="374904"/>
          </a:xfrm>
          <a:prstGeom prst="rect">
            <a:avLst/>
          </a:prstGeom>
          <a:noFill/>
          <a:ln/>
        </p:spPr>
        <p:txBody>
          <a:bodyPr wrap="none" lIns="0" tIns="0" rIns="0" bIns="0" rtlCol="0" anchor="ctr"/>
          <a:lstStyle/>
          <a:p>
            <a:pPr marL="0" indent="0" algn="l">
              <a:lnSpc>
                <a:spcPts val="2900"/>
              </a:lnSpc>
              <a:buNone/>
            </a:pPr>
            <a:r>
              <a:rPr lang="en-US" sz="2320" dirty="0">
                <a:solidFill>
                  <a:srgbClr val="3B3B3B"/>
                </a:solidFill>
                <a:latin typeface="思源黑体-思源黑体-Medium" pitchFamily="34" charset="0"/>
                <a:ea typeface="思源黑体-思源黑体-Medium" pitchFamily="34" charset="-122"/>
                <a:cs typeface="思源黑体-思源黑体-Medium" pitchFamily="34" charset="-120"/>
              </a:rPr>
              <a:t>Data Visualization</a:t>
            </a:r>
            <a:endParaRPr lang="en-US" sz="2320" dirty="0"/>
          </a:p>
        </p:txBody>
      </p:sp>
      <p:sp>
        <p:nvSpPr>
          <p:cNvPr id="14" name="Text 7"/>
          <p:cNvSpPr/>
          <p:nvPr/>
        </p:nvSpPr>
        <p:spPr>
          <a:xfrm>
            <a:off x="996696" y="2743200"/>
            <a:ext cx="173736" cy="438912"/>
          </a:xfrm>
          <a:prstGeom prst="rect">
            <a:avLst/>
          </a:prstGeom>
          <a:noFill/>
          <a:ln/>
        </p:spPr>
        <p:txBody>
          <a:bodyPr wrap="none" lIns="0" tIns="0" rIns="0" bIns="0" rtlCol="0" anchor="ctr"/>
          <a:lstStyle/>
          <a:p>
            <a:pPr marL="0" indent="0" algn="ctr">
              <a:lnSpc>
                <a:spcPts val="2780"/>
              </a:lnSpc>
              <a:buNone/>
            </a:pPr>
            <a:r>
              <a:rPr lang="en-US" sz="2320" dirty="0">
                <a:solidFill>
                  <a:srgbClr val="545454"/>
                </a:solidFill>
                <a:latin typeface="思源黑体-思源黑体-Medium" pitchFamily="34" charset="0"/>
                <a:ea typeface="思源黑体-思源黑体-Medium" pitchFamily="34" charset="-122"/>
                <a:cs typeface="思源黑体-思源黑体-Medium" pitchFamily="34" charset="-120"/>
              </a:rPr>
              <a:t>1</a:t>
            </a:r>
            <a:endParaRPr lang="en-US" sz="2320" dirty="0"/>
          </a:p>
        </p:txBody>
      </p:sp>
      <p:sp>
        <p:nvSpPr>
          <p:cNvPr id="15" name="Text 8"/>
          <p:cNvSpPr/>
          <p:nvPr/>
        </p:nvSpPr>
        <p:spPr>
          <a:xfrm>
            <a:off x="1609344" y="3264408"/>
            <a:ext cx="7214616" cy="594360"/>
          </a:xfrm>
          <a:prstGeom prst="rect">
            <a:avLst/>
          </a:prstGeom>
          <a:noFill/>
          <a:ln/>
        </p:spPr>
        <p:txBody>
          <a:bodyPr wrap="square" lIns="0" tIns="0" rIns="0" bIns="0" rtlCol="0" anchor="ctr"/>
          <a:lstStyle/>
          <a:p>
            <a:pPr marL="0" indent="0" algn="l">
              <a:lnSpc>
                <a:spcPts val="2320"/>
              </a:lnSpc>
              <a:buNone/>
            </a:pPr>
            <a:r>
              <a:rPr lang="en-US" sz="1850" dirty="0">
                <a:solidFill>
                  <a:srgbClr val="3B3B3B"/>
                </a:solidFill>
                <a:latin typeface="思源黑体-思源黑体-Medium" pitchFamily="34" charset="0"/>
                <a:ea typeface="思源黑体-思源黑体-Medium" pitchFamily="34" charset="-122"/>
                <a:cs typeface="思源黑体-思源黑体-Medium" pitchFamily="34" charset="-120"/>
              </a:rPr>
              <a:t>The project utilizes a dataset of 28 classes of fruits and vegetables sourced from Kaggle.</a:t>
            </a:r>
            <a:endParaRPr lang="en-US" sz="1850" dirty="0"/>
          </a:p>
        </p:txBody>
      </p:sp>
      <p:sp>
        <p:nvSpPr>
          <p:cNvPr id="16" name="Text 9"/>
          <p:cNvSpPr/>
          <p:nvPr/>
        </p:nvSpPr>
        <p:spPr>
          <a:xfrm>
            <a:off x="1609344" y="6638544"/>
            <a:ext cx="7214616" cy="594360"/>
          </a:xfrm>
          <a:prstGeom prst="rect">
            <a:avLst/>
          </a:prstGeom>
          <a:noFill/>
          <a:ln/>
        </p:spPr>
        <p:txBody>
          <a:bodyPr wrap="square" lIns="0" tIns="0" rIns="0" bIns="0" rtlCol="0" anchor="ctr"/>
          <a:lstStyle/>
          <a:p>
            <a:pPr marL="0" indent="0" algn="l">
              <a:lnSpc>
                <a:spcPts val="2320"/>
              </a:lnSpc>
              <a:buNone/>
            </a:pPr>
            <a:r>
              <a:rPr lang="en-US" sz="1850" dirty="0">
                <a:solidFill>
                  <a:srgbClr val="3B3B3B"/>
                </a:solidFill>
                <a:latin typeface="思源黑体-思源黑体-Medium" pitchFamily="34" charset="0"/>
                <a:ea typeface="思源黑体-思源黑体-Medium" pitchFamily="34" charset="-122"/>
                <a:cs typeface="思源黑体-思源黑体-Medium" pitchFamily="34" charset="-120"/>
              </a:rPr>
              <a:t>Various transformations are applied to increase the dataset's diversity, aiding model robustness.</a:t>
            </a:r>
            <a:endParaRPr lang="en-US" sz="18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9656064" y="0"/>
            <a:ext cx="4974336" cy="8238744"/>
          </a:xfrm>
          <a:prstGeom prst="rect">
            <a:avLst/>
          </a:prstGeom>
        </p:spPr>
      </p:pic>
      <p:pic>
        <p:nvPicPr>
          <p:cNvPr id="4" name="Image 2" descr="preencoded.png"/>
          <p:cNvPicPr>
            <a:picLocks noChangeAspect="1"/>
          </p:cNvPicPr>
          <p:nvPr/>
        </p:nvPicPr>
        <p:blipFill>
          <a:blip r:embed="rId5"/>
          <a:stretch>
            <a:fillRect/>
          </a:stretch>
        </p:blipFill>
        <p:spPr>
          <a:xfrm>
            <a:off x="841248" y="2798064"/>
            <a:ext cx="475488" cy="475488"/>
          </a:xfrm>
          <a:prstGeom prst="rect">
            <a:avLst/>
          </a:prstGeom>
        </p:spPr>
      </p:pic>
      <p:pic>
        <p:nvPicPr>
          <p:cNvPr id="5" name="Image 3" descr="preencoded.png"/>
          <p:cNvPicPr>
            <a:picLocks noChangeAspect="1"/>
          </p:cNvPicPr>
          <p:nvPr/>
        </p:nvPicPr>
        <p:blipFill>
          <a:blip r:embed="rId5"/>
          <a:stretch>
            <a:fillRect/>
          </a:stretch>
        </p:blipFill>
        <p:spPr>
          <a:xfrm>
            <a:off x="841248" y="5586984"/>
            <a:ext cx="475488" cy="475488"/>
          </a:xfrm>
          <a:prstGeom prst="rect">
            <a:avLst/>
          </a:prstGeom>
        </p:spPr>
      </p:pic>
      <p:pic>
        <p:nvPicPr>
          <p:cNvPr id="6" name="Image 4" descr="preencoded.png"/>
          <p:cNvPicPr>
            <a:picLocks noChangeAspect="1"/>
          </p:cNvPicPr>
          <p:nvPr/>
        </p:nvPicPr>
        <p:blipFill>
          <a:blip r:embed="rId5"/>
          <a:stretch>
            <a:fillRect/>
          </a:stretch>
        </p:blipFill>
        <p:spPr>
          <a:xfrm>
            <a:off x="841248" y="4187952"/>
            <a:ext cx="475488" cy="475488"/>
          </a:xfrm>
          <a:prstGeom prst="rect">
            <a:avLst/>
          </a:prstGeom>
        </p:spPr>
      </p:pic>
      <p:sp>
        <p:nvSpPr>
          <p:cNvPr id="7" name="Text 0"/>
          <p:cNvSpPr/>
          <p:nvPr/>
        </p:nvSpPr>
        <p:spPr>
          <a:xfrm>
            <a:off x="832104" y="1545336"/>
            <a:ext cx="8010144" cy="740664"/>
          </a:xfrm>
          <a:prstGeom prst="rect">
            <a:avLst/>
          </a:prstGeom>
          <a:noFill/>
          <a:ln/>
        </p:spPr>
        <p:txBody>
          <a:bodyPr wrap="none" lIns="0" tIns="0" rIns="0" bIns="0" rtlCol="0" anchor="ctr"/>
          <a:lstStyle/>
          <a:p>
            <a:pPr marL="0" indent="0" algn="l">
              <a:lnSpc>
                <a:spcPts val="5800"/>
              </a:lnSpc>
              <a:buNone/>
            </a:pPr>
            <a:r>
              <a:rPr lang="en-US" sz="4640" dirty="0">
                <a:solidFill>
                  <a:srgbClr val="5260E3"/>
                </a:solidFill>
                <a:latin typeface="思源黑体-思源黑体-Medium" pitchFamily="34" charset="0"/>
                <a:ea typeface="思源黑体-思源黑体-Medium" pitchFamily="34" charset="-122"/>
                <a:cs typeface="思源黑体-思源黑体-Medium" pitchFamily="34" charset="-120"/>
              </a:rPr>
              <a:t>Application Development</a:t>
            </a:r>
            <a:endParaRPr lang="en-US" sz="4640" dirty="0"/>
          </a:p>
        </p:txBody>
      </p:sp>
      <p:sp>
        <p:nvSpPr>
          <p:cNvPr id="8" name="Text 1"/>
          <p:cNvSpPr/>
          <p:nvPr/>
        </p:nvSpPr>
        <p:spPr>
          <a:xfrm>
            <a:off x="1609344" y="5614416"/>
            <a:ext cx="7214616" cy="374904"/>
          </a:xfrm>
          <a:prstGeom prst="rect">
            <a:avLst/>
          </a:prstGeom>
          <a:noFill/>
          <a:ln/>
        </p:spPr>
        <p:txBody>
          <a:bodyPr wrap="none" lIns="0" tIns="0" rIns="0" bIns="0" rtlCol="0" anchor="ctr"/>
          <a:lstStyle/>
          <a:p>
            <a:pPr marL="0" indent="0" algn="l">
              <a:lnSpc>
                <a:spcPts val="2900"/>
              </a:lnSpc>
              <a:buNone/>
            </a:pPr>
            <a:r>
              <a:rPr lang="en-US" sz="2320" dirty="0">
                <a:solidFill>
                  <a:srgbClr val="3B3B3B"/>
                </a:solidFill>
                <a:latin typeface="思源黑体-思源黑体-Medium" pitchFamily="34" charset="0"/>
                <a:ea typeface="思源黑体-思源黑体-Medium" pitchFamily="34" charset="-122"/>
                <a:cs typeface="思源黑体-思源黑体-Medium" pitchFamily="34" charset="-120"/>
              </a:rPr>
              <a:t>Model Testing</a:t>
            </a:r>
            <a:endParaRPr lang="en-US" sz="2320" dirty="0"/>
          </a:p>
        </p:txBody>
      </p:sp>
      <p:sp>
        <p:nvSpPr>
          <p:cNvPr id="9" name="Text 2"/>
          <p:cNvSpPr/>
          <p:nvPr/>
        </p:nvSpPr>
        <p:spPr>
          <a:xfrm>
            <a:off x="1609344" y="6126480"/>
            <a:ext cx="7214616" cy="301752"/>
          </a:xfrm>
          <a:prstGeom prst="rect">
            <a:avLst/>
          </a:prstGeom>
          <a:noFill/>
          <a:ln/>
        </p:spPr>
        <p:txBody>
          <a:bodyPr wrap="none" lIns="0" tIns="0" rIns="0" bIns="0" rtlCol="0" anchor="ctr"/>
          <a:lstStyle/>
          <a:p>
            <a:pPr marL="0" indent="0" algn="l">
              <a:lnSpc>
                <a:spcPts val="2320"/>
              </a:lnSpc>
              <a:buNone/>
            </a:pPr>
            <a:r>
              <a:rPr lang="en-US" sz="1850" dirty="0">
                <a:solidFill>
                  <a:srgbClr val="3B3B3B"/>
                </a:solidFill>
                <a:latin typeface="思源黑体-思源黑体-Medium" pitchFamily="34" charset="0"/>
                <a:ea typeface="思源黑体-思源黑体-Medium" pitchFamily="34" charset="-122"/>
                <a:cs typeface="思源黑体-思源黑体-Medium" pitchFamily="34" charset="-120"/>
              </a:rPr>
              <a:t>Tests the model's accuracy in identifying produce.</a:t>
            </a:r>
            <a:endParaRPr lang="en-US" sz="1850" dirty="0"/>
          </a:p>
        </p:txBody>
      </p:sp>
      <p:sp>
        <p:nvSpPr>
          <p:cNvPr id="10" name="Text 3"/>
          <p:cNvSpPr/>
          <p:nvPr/>
        </p:nvSpPr>
        <p:spPr>
          <a:xfrm>
            <a:off x="1609344" y="4215384"/>
            <a:ext cx="7214616" cy="374904"/>
          </a:xfrm>
          <a:prstGeom prst="rect">
            <a:avLst/>
          </a:prstGeom>
          <a:noFill/>
          <a:ln/>
        </p:spPr>
        <p:txBody>
          <a:bodyPr wrap="none" lIns="0" tIns="0" rIns="0" bIns="0" rtlCol="0" anchor="ctr"/>
          <a:lstStyle/>
          <a:p>
            <a:pPr marL="0" indent="0" algn="l">
              <a:lnSpc>
                <a:spcPts val="2900"/>
              </a:lnSpc>
              <a:buNone/>
            </a:pPr>
            <a:r>
              <a:rPr lang="en-US" sz="2320" dirty="0">
                <a:solidFill>
                  <a:srgbClr val="3B3B3B"/>
                </a:solidFill>
                <a:latin typeface="思源黑体-思源黑体-Medium" pitchFamily="34" charset="0"/>
                <a:ea typeface="思源黑体-思源黑体-Medium" pitchFamily="34" charset="-122"/>
                <a:cs typeface="思源黑体-思源黑体-Medium" pitchFamily="34" charset="-120"/>
              </a:rPr>
              <a:t>Flask Integration</a:t>
            </a:r>
            <a:endParaRPr lang="en-US" sz="2320" dirty="0"/>
          </a:p>
        </p:txBody>
      </p:sp>
      <p:sp>
        <p:nvSpPr>
          <p:cNvPr id="11" name="Text 4"/>
          <p:cNvSpPr/>
          <p:nvPr/>
        </p:nvSpPr>
        <p:spPr>
          <a:xfrm>
            <a:off x="996696" y="2816352"/>
            <a:ext cx="173736" cy="438912"/>
          </a:xfrm>
          <a:prstGeom prst="rect">
            <a:avLst/>
          </a:prstGeom>
          <a:noFill/>
          <a:ln/>
        </p:spPr>
        <p:txBody>
          <a:bodyPr wrap="none" lIns="0" tIns="0" rIns="0" bIns="0" rtlCol="0" anchor="ctr"/>
          <a:lstStyle/>
          <a:p>
            <a:pPr marL="0" indent="0" algn="ctr">
              <a:lnSpc>
                <a:spcPts val="2780"/>
              </a:lnSpc>
              <a:buNone/>
            </a:pPr>
            <a:r>
              <a:rPr lang="en-US" sz="2320" dirty="0">
                <a:solidFill>
                  <a:srgbClr val="545454"/>
                </a:solidFill>
                <a:latin typeface="思源黑体-思源黑体-Medium" pitchFamily="34" charset="0"/>
                <a:ea typeface="思源黑体-思源黑体-Medium" pitchFamily="34" charset="-122"/>
                <a:cs typeface="思源黑体-思源黑体-Medium" pitchFamily="34" charset="-120"/>
              </a:rPr>
              <a:t>1</a:t>
            </a:r>
            <a:endParaRPr lang="en-US" sz="2320" dirty="0"/>
          </a:p>
        </p:txBody>
      </p:sp>
      <p:sp>
        <p:nvSpPr>
          <p:cNvPr id="12" name="Text 5"/>
          <p:cNvSpPr/>
          <p:nvPr/>
        </p:nvSpPr>
        <p:spPr>
          <a:xfrm>
            <a:off x="1609344" y="2825496"/>
            <a:ext cx="7214616" cy="374904"/>
          </a:xfrm>
          <a:prstGeom prst="rect">
            <a:avLst/>
          </a:prstGeom>
          <a:noFill/>
          <a:ln/>
        </p:spPr>
        <p:txBody>
          <a:bodyPr wrap="none" lIns="0" tIns="0" rIns="0" bIns="0" rtlCol="0" anchor="ctr"/>
          <a:lstStyle/>
          <a:p>
            <a:pPr marL="0" indent="0" algn="l">
              <a:lnSpc>
                <a:spcPts val="2900"/>
              </a:lnSpc>
              <a:buNone/>
            </a:pPr>
            <a:r>
              <a:rPr lang="en-US" sz="2320" dirty="0">
                <a:solidFill>
                  <a:srgbClr val="3B3B3B"/>
                </a:solidFill>
                <a:latin typeface="思源黑体-思源黑体-Medium" pitchFamily="34" charset="0"/>
                <a:ea typeface="思源黑体-思源黑体-Medium" pitchFamily="34" charset="-122"/>
                <a:cs typeface="思源黑体-思源黑体-Medium" pitchFamily="34" charset="-120"/>
              </a:rPr>
              <a:t>HTML Pages</a:t>
            </a:r>
            <a:endParaRPr lang="en-US" sz="2320" dirty="0"/>
          </a:p>
        </p:txBody>
      </p:sp>
      <p:sp>
        <p:nvSpPr>
          <p:cNvPr id="13" name="Text 6"/>
          <p:cNvSpPr/>
          <p:nvPr/>
        </p:nvSpPr>
        <p:spPr>
          <a:xfrm>
            <a:off x="1609344" y="3337560"/>
            <a:ext cx="7214616" cy="301752"/>
          </a:xfrm>
          <a:prstGeom prst="rect">
            <a:avLst/>
          </a:prstGeom>
          <a:noFill/>
          <a:ln/>
        </p:spPr>
        <p:txBody>
          <a:bodyPr wrap="none" lIns="0" tIns="0" rIns="0" bIns="0" rtlCol="0" anchor="ctr"/>
          <a:lstStyle/>
          <a:p>
            <a:pPr marL="0" indent="0" algn="l">
              <a:lnSpc>
                <a:spcPts val="2320"/>
              </a:lnSpc>
              <a:buNone/>
            </a:pPr>
            <a:r>
              <a:rPr lang="en-US" sz="1850" dirty="0">
                <a:solidFill>
                  <a:srgbClr val="3B3B3B"/>
                </a:solidFill>
                <a:latin typeface="思源黑体-思源黑体-Medium" pitchFamily="34" charset="0"/>
                <a:ea typeface="思源黑体-思源黑体-Medium" pitchFamily="34" charset="-122"/>
                <a:cs typeface="思源黑体-思源黑体-Medium" pitchFamily="34" charset="-120"/>
              </a:rPr>
              <a:t>Three HTML files for user interaction.</a:t>
            </a:r>
            <a:endParaRPr lang="en-US" sz="1850" dirty="0"/>
          </a:p>
        </p:txBody>
      </p:sp>
      <p:sp>
        <p:nvSpPr>
          <p:cNvPr id="14" name="Text 7"/>
          <p:cNvSpPr/>
          <p:nvPr/>
        </p:nvSpPr>
        <p:spPr>
          <a:xfrm>
            <a:off x="1609344" y="4727448"/>
            <a:ext cx="7214616" cy="301752"/>
          </a:xfrm>
          <a:prstGeom prst="rect">
            <a:avLst/>
          </a:prstGeom>
          <a:noFill/>
          <a:ln/>
        </p:spPr>
        <p:txBody>
          <a:bodyPr wrap="none" lIns="0" tIns="0" rIns="0" bIns="0" rtlCol="0" anchor="ctr"/>
          <a:lstStyle/>
          <a:p>
            <a:pPr marL="0" indent="0" algn="l">
              <a:lnSpc>
                <a:spcPts val="2320"/>
              </a:lnSpc>
              <a:buNone/>
            </a:pPr>
            <a:r>
              <a:rPr lang="en-US" sz="1850" dirty="0">
                <a:solidFill>
                  <a:srgbClr val="3B3B3B"/>
                </a:solidFill>
                <a:latin typeface="思源黑体-思源黑体-Medium" pitchFamily="34" charset="0"/>
                <a:ea typeface="思源黑体-思源黑体-Medium" pitchFamily="34" charset="-122"/>
                <a:cs typeface="思源黑体-思源黑体-Medium" pitchFamily="34" charset="-120"/>
              </a:rPr>
              <a:t>Connects the UI to the predictive model.</a:t>
            </a:r>
            <a:endParaRPr lang="en-US" sz="1850" dirty="0"/>
          </a:p>
        </p:txBody>
      </p:sp>
      <p:sp>
        <p:nvSpPr>
          <p:cNvPr id="15" name="Text 8"/>
          <p:cNvSpPr/>
          <p:nvPr/>
        </p:nvSpPr>
        <p:spPr>
          <a:xfrm>
            <a:off x="996696" y="5605272"/>
            <a:ext cx="173736" cy="438912"/>
          </a:xfrm>
          <a:prstGeom prst="rect">
            <a:avLst/>
          </a:prstGeom>
          <a:noFill/>
          <a:ln/>
        </p:spPr>
        <p:txBody>
          <a:bodyPr wrap="none" lIns="0" tIns="0" rIns="0" bIns="0" rtlCol="0" anchor="ctr"/>
          <a:lstStyle/>
          <a:p>
            <a:pPr marL="0" indent="0" algn="ctr">
              <a:lnSpc>
                <a:spcPts val="2780"/>
              </a:lnSpc>
              <a:buNone/>
            </a:pPr>
            <a:r>
              <a:rPr lang="en-US" sz="2320" dirty="0">
                <a:solidFill>
                  <a:srgbClr val="545454"/>
                </a:solidFill>
                <a:latin typeface="思源黑体-思源黑体-Medium" pitchFamily="34" charset="0"/>
                <a:ea typeface="思源黑体-思源黑体-Medium" pitchFamily="34" charset="-122"/>
                <a:cs typeface="思源黑体-思源黑体-Medium" pitchFamily="34" charset="-120"/>
              </a:rPr>
              <a:t>3</a:t>
            </a:r>
            <a:endParaRPr lang="en-US" sz="2320" dirty="0"/>
          </a:p>
        </p:txBody>
      </p:sp>
      <p:sp>
        <p:nvSpPr>
          <p:cNvPr id="16" name="Text 9"/>
          <p:cNvSpPr/>
          <p:nvPr/>
        </p:nvSpPr>
        <p:spPr>
          <a:xfrm>
            <a:off x="996696" y="4206240"/>
            <a:ext cx="173736" cy="438912"/>
          </a:xfrm>
          <a:prstGeom prst="rect">
            <a:avLst/>
          </a:prstGeom>
          <a:noFill/>
          <a:ln/>
        </p:spPr>
        <p:txBody>
          <a:bodyPr wrap="none" lIns="0" tIns="0" rIns="0" bIns="0" rtlCol="0" anchor="ctr"/>
          <a:lstStyle/>
          <a:p>
            <a:pPr marL="0" indent="0" algn="ctr">
              <a:lnSpc>
                <a:spcPts val="2780"/>
              </a:lnSpc>
              <a:buNone/>
            </a:pPr>
            <a:r>
              <a:rPr lang="en-US" sz="2320" dirty="0">
                <a:solidFill>
                  <a:srgbClr val="545454"/>
                </a:solidFill>
                <a:latin typeface="思源黑体-思源黑体-Medium" pitchFamily="34" charset="0"/>
                <a:ea typeface="思源黑体-思源黑体-Medium" pitchFamily="34" charset="-122"/>
                <a:cs typeface="思源黑体-思源黑体-Medium" pitchFamily="34" charset="-120"/>
              </a:rPr>
              <a:t>2</a:t>
            </a:r>
            <a:endParaRPr lang="en-US" sz="232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sp>
        <p:nvSpPr>
          <p:cNvPr id="3" name="Text 0"/>
          <p:cNvSpPr/>
          <p:nvPr/>
        </p:nvSpPr>
        <p:spPr>
          <a:xfrm>
            <a:off x="8046720" y="4215384"/>
            <a:ext cx="5504688" cy="374904"/>
          </a:xfrm>
          <a:prstGeom prst="rect">
            <a:avLst/>
          </a:prstGeom>
          <a:noFill/>
          <a:ln/>
        </p:spPr>
        <p:txBody>
          <a:bodyPr wrap="none" lIns="0" tIns="0" rIns="0" bIns="0" rtlCol="0" anchor="ctr"/>
          <a:lstStyle/>
          <a:p>
            <a:pPr marL="0" indent="0" algn="l">
              <a:lnSpc>
                <a:spcPts val="2900"/>
              </a:lnSpc>
              <a:buNone/>
            </a:pPr>
            <a:r>
              <a:rPr lang="en-US" sz="2320" dirty="0">
                <a:solidFill>
                  <a:srgbClr val="3B3B3B"/>
                </a:solidFill>
                <a:latin typeface="思源黑体-思源黑体-Medium" pitchFamily="34" charset="0"/>
                <a:ea typeface="思源黑体-思源黑体-Medium" pitchFamily="34" charset="-122"/>
                <a:cs typeface="思源黑体-思源黑体-Medium" pitchFamily="34" charset="-120"/>
              </a:rPr>
              <a:t>Waste Reduction</a:t>
            </a:r>
            <a:endParaRPr lang="en-US" sz="2320" dirty="0"/>
          </a:p>
        </p:txBody>
      </p:sp>
      <p:sp>
        <p:nvSpPr>
          <p:cNvPr id="4" name="Text 1"/>
          <p:cNvSpPr/>
          <p:nvPr/>
        </p:nvSpPr>
        <p:spPr>
          <a:xfrm>
            <a:off x="8046720" y="6099048"/>
            <a:ext cx="5504688" cy="301752"/>
          </a:xfrm>
          <a:prstGeom prst="rect">
            <a:avLst/>
          </a:prstGeom>
          <a:noFill/>
          <a:ln/>
        </p:spPr>
        <p:txBody>
          <a:bodyPr wrap="none" lIns="0" tIns="0" rIns="0" bIns="0" rtlCol="0" anchor="ctr"/>
          <a:lstStyle/>
          <a:p>
            <a:pPr marL="0" indent="0" algn="l">
              <a:lnSpc>
                <a:spcPts val="2320"/>
              </a:lnSpc>
              <a:buNone/>
            </a:pPr>
            <a:r>
              <a:rPr lang="en-US" sz="1850" dirty="0">
                <a:solidFill>
                  <a:srgbClr val="3B3B3B"/>
                </a:solidFill>
                <a:latin typeface="思源黑体-思源黑体-Medium" pitchFamily="34" charset="0"/>
                <a:ea typeface="思源黑体-思源黑体-Medium" pitchFamily="34" charset="-122"/>
                <a:cs typeface="思源黑体-思源黑体-Medium" pitchFamily="34" charset="-120"/>
              </a:rPr>
              <a:t>Enhances quality control measures in sorting.</a:t>
            </a:r>
            <a:endParaRPr lang="en-US" sz="1850" dirty="0"/>
          </a:p>
        </p:txBody>
      </p:sp>
      <p:sp>
        <p:nvSpPr>
          <p:cNvPr id="5" name="Text 2"/>
          <p:cNvSpPr/>
          <p:nvPr/>
        </p:nvSpPr>
        <p:spPr>
          <a:xfrm>
            <a:off x="8046720" y="5586984"/>
            <a:ext cx="5504688" cy="374904"/>
          </a:xfrm>
          <a:prstGeom prst="rect">
            <a:avLst/>
          </a:prstGeom>
          <a:noFill/>
          <a:ln/>
        </p:spPr>
        <p:txBody>
          <a:bodyPr wrap="none" lIns="0" tIns="0" rIns="0" bIns="0" rtlCol="0" anchor="ctr"/>
          <a:lstStyle/>
          <a:p>
            <a:pPr marL="0" indent="0" algn="l">
              <a:lnSpc>
                <a:spcPts val="2900"/>
              </a:lnSpc>
              <a:buNone/>
            </a:pPr>
            <a:r>
              <a:rPr lang="en-US" sz="2320" dirty="0">
                <a:solidFill>
                  <a:srgbClr val="3B3B3B"/>
                </a:solidFill>
                <a:latin typeface="思源黑体-思源黑体-Medium" pitchFamily="34" charset="0"/>
                <a:ea typeface="思源黑体-思源黑体-Medium" pitchFamily="34" charset="-122"/>
                <a:cs typeface="思源黑体-思源黑体-Medium" pitchFamily="34" charset="-120"/>
              </a:rPr>
              <a:t>Quality Control Improvement</a:t>
            </a:r>
            <a:endParaRPr lang="en-US" sz="2320" dirty="0"/>
          </a:p>
        </p:txBody>
      </p:sp>
      <p:sp>
        <p:nvSpPr>
          <p:cNvPr id="6" name="Text 3"/>
          <p:cNvSpPr/>
          <p:nvPr/>
        </p:nvSpPr>
        <p:spPr>
          <a:xfrm>
            <a:off x="841248" y="2724912"/>
            <a:ext cx="6007608" cy="2066544"/>
          </a:xfrm>
          <a:prstGeom prst="rect">
            <a:avLst/>
          </a:prstGeom>
          <a:noFill/>
          <a:ln/>
        </p:spPr>
        <p:txBody>
          <a:bodyPr wrap="square" lIns="0" tIns="0" rIns="0" bIns="0" rtlCol="0" anchor="ctr"/>
          <a:lstStyle/>
          <a:p>
            <a:pPr marL="0" indent="0" algn="l">
              <a:lnSpc>
                <a:spcPts val="2320"/>
              </a:lnSpc>
              <a:buNone/>
            </a:pPr>
            <a:r>
              <a:rPr lang="en-US" sz="1850" dirty="0">
                <a:solidFill>
                  <a:srgbClr val="3B3B3B"/>
                </a:solidFill>
                <a:latin typeface="思源黑体-思源黑体-Medium" pitchFamily="34" charset="0"/>
                <a:ea typeface="思源黑体-思源黑体-Medium" pitchFamily="34" charset="-122"/>
                <a:cs typeface="思源黑体-思源黑体-Medium" pitchFamily="34" charset="-120"/>
              </a:rPr>
              <a:t>The Smart Sorting system demonstrates significant advancements in fruit and vegetable sorting through AI and transfer learning. By automating processes, it enhances efficiency, reduces waste, and improves quality control in the agricultural sector. Future work can expand the model's capabilities and applications.</a:t>
            </a:r>
            <a:endParaRPr lang="en-US" sz="1850" dirty="0"/>
          </a:p>
        </p:txBody>
      </p:sp>
      <p:sp>
        <p:nvSpPr>
          <p:cNvPr id="7" name="Text 4"/>
          <p:cNvSpPr/>
          <p:nvPr/>
        </p:nvSpPr>
        <p:spPr>
          <a:xfrm>
            <a:off x="832104" y="1463040"/>
            <a:ext cx="12984480" cy="740664"/>
          </a:xfrm>
          <a:prstGeom prst="rect">
            <a:avLst/>
          </a:prstGeom>
          <a:noFill/>
          <a:ln/>
        </p:spPr>
        <p:txBody>
          <a:bodyPr wrap="none" lIns="0" tIns="0" rIns="0" bIns="0" rtlCol="0" anchor="ctr"/>
          <a:lstStyle/>
          <a:p>
            <a:pPr marL="0" indent="0" algn="l">
              <a:lnSpc>
                <a:spcPts val="5800"/>
              </a:lnSpc>
              <a:buNone/>
            </a:pPr>
            <a:r>
              <a:rPr lang="en-US" sz="4640" dirty="0">
                <a:solidFill>
                  <a:srgbClr val="5260E3"/>
                </a:solidFill>
                <a:latin typeface="思源黑体-思源黑体-Medium" pitchFamily="34" charset="0"/>
                <a:ea typeface="思源黑体-思源黑体-Medium" pitchFamily="34" charset="-122"/>
                <a:cs typeface="思源黑体-思源黑体-Medium" pitchFamily="34" charset="-120"/>
              </a:rPr>
              <a:t>Advancements in Smart Sorting System</a:t>
            </a:r>
            <a:endParaRPr lang="en-US" sz="4640" dirty="0"/>
          </a:p>
        </p:txBody>
      </p:sp>
      <p:sp>
        <p:nvSpPr>
          <p:cNvPr id="8" name="Text 5"/>
          <p:cNvSpPr/>
          <p:nvPr/>
        </p:nvSpPr>
        <p:spPr>
          <a:xfrm>
            <a:off x="8046720" y="2852928"/>
            <a:ext cx="5504688" cy="374904"/>
          </a:xfrm>
          <a:prstGeom prst="rect">
            <a:avLst/>
          </a:prstGeom>
          <a:noFill/>
          <a:ln/>
        </p:spPr>
        <p:txBody>
          <a:bodyPr wrap="none" lIns="0" tIns="0" rIns="0" bIns="0" rtlCol="0" anchor="ctr"/>
          <a:lstStyle/>
          <a:p>
            <a:pPr marL="0" indent="0" algn="l">
              <a:lnSpc>
                <a:spcPts val="2900"/>
              </a:lnSpc>
              <a:buNone/>
            </a:pPr>
            <a:r>
              <a:rPr lang="en-US" sz="2320" dirty="0">
                <a:solidFill>
                  <a:srgbClr val="3B3B3B"/>
                </a:solidFill>
                <a:latin typeface="思源黑体-思源黑体-Medium" pitchFamily="34" charset="0"/>
                <a:ea typeface="思源黑体-思源黑体-Medium" pitchFamily="34" charset="-122"/>
                <a:cs typeface="思源黑体-思源黑体-Medium" pitchFamily="34" charset="-120"/>
              </a:rPr>
              <a:t>Efficiency Enhancement</a:t>
            </a:r>
            <a:endParaRPr lang="en-US" sz="2320" dirty="0"/>
          </a:p>
        </p:txBody>
      </p:sp>
      <p:sp>
        <p:nvSpPr>
          <p:cNvPr id="9" name="Text 6"/>
          <p:cNvSpPr/>
          <p:nvPr/>
        </p:nvSpPr>
        <p:spPr>
          <a:xfrm>
            <a:off x="8046720" y="3364992"/>
            <a:ext cx="5504688" cy="594360"/>
          </a:xfrm>
          <a:prstGeom prst="rect">
            <a:avLst/>
          </a:prstGeom>
          <a:noFill/>
          <a:ln/>
        </p:spPr>
        <p:txBody>
          <a:bodyPr wrap="square" lIns="0" tIns="0" rIns="0" bIns="0" rtlCol="0" anchor="ctr"/>
          <a:lstStyle/>
          <a:p>
            <a:pPr marL="0" indent="0" algn="l">
              <a:lnSpc>
                <a:spcPts val="2320"/>
              </a:lnSpc>
              <a:buNone/>
            </a:pPr>
            <a:r>
              <a:rPr lang="en-US" sz="1850" dirty="0">
                <a:solidFill>
                  <a:srgbClr val="3B3B3B"/>
                </a:solidFill>
                <a:latin typeface="思源黑体-思源黑体-Medium" pitchFamily="34" charset="0"/>
                <a:ea typeface="思源黑体-思源黑体-Medium" pitchFamily="34" charset="-122"/>
                <a:cs typeface="思源黑体-思源黑体-Medium" pitchFamily="34" charset="-120"/>
              </a:rPr>
              <a:t>Automates sorting processes to improve efficiency.</a:t>
            </a:r>
            <a:endParaRPr lang="en-US" sz="1850" dirty="0"/>
          </a:p>
        </p:txBody>
      </p:sp>
      <p:sp>
        <p:nvSpPr>
          <p:cNvPr id="10" name="Text 7"/>
          <p:cNvSpPr/>
          <p:nvPr/>
        </p:nvSpPr>
        <p:spPr>
          <a:xfrm>
            <a:off x="8046720" y="4727448"/>
            <a:ext cx="5504688" cy="594360"/>
          </a:xfrm>
          <a:prstGeom prst="rect">
            <a:avLst/>
          </a:prstGeom>
          <a:noFill/>
          <a:ln/>
        </p:spPr>
        <p:txBody>
          <a:bodyPr wrap="square" lIns="0" tIns="0" rIns="0" bIns="0" rtlCol="0" anchor="ctr"/>
          <a:lstStyle/>
          <a:p>
            <a:pPr marL="0" indent="0" algn="l">
              <a:lnSpc>
                <a:spcPts val="2320"/>
              </a:lnSpc>
              <a:buNone/>
            </a:pPr>
            <a:r>
              <a:rPr lang="en-US" sz="1850" dirty="0">
                <a:solidFill>
                  <a:srgbClr val="3B3B3B"/>
                </a:solidFill>
                <a:latin typeface="思源黑体-思源黑体-Medium" pitchFamily="34" charset="0"/>
                <a:ea typeface="思源黑体-思源黑体-Medium" pitchFamily="34" charset="-122"/>
                <a:cs typeface="思源黑体-思源黑体-Medium" pitchFamily="34" charset="-120"/>
              </a:rPr>
              <a:t>Significantly reduces waste in the agricultural sector.</a:t>
            </a:r>
            <a:endParaRPr lang="en-US" sz="18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42</TotalTime>
  <Words>458</Words>
  <Application>Microsoft Office PowerPoint</Application>
  <PresentationFormat>Custom</PresentationFormat>
  <Paragraphs>86</Paragraphs>
  <Slides>10</Slides>
  <Notes>9</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Arial</vt:lpstr>
      <vt:lpstr>思源黑体-思源黑体-Medium</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vector>
  </TitlesOfParts>
  <Company>PptxGenJS</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asus</cp:lastModifiedBy>
  <cp:revision>3</cp:revision>
  <dcterms:created xsi:type="dcterms:W3CDTF">2025-06-25T06:30:14Z</dcterms:created>
  <dcterms:modified xsi:type="dcterms:W3CDTF">2025-06-27T14:11:11Z</dcterms:modified>
</cp:coreProperties>
</file>